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6" r:id="rId5"/>
  </p:sldMasterIdLst>
  <p:notesMasterIdLst>
    <p:notesMasterId r:id="rId85"/>
  </p:notesMasterIdLst>
  <p:handoutMasterIdLst>
    <p:handoutMasterId r:id="rId86"/>
  </p:handoutMasterIdLst>
  <p:sldIdLst>
    <p:sldId id="504" r:id="rId6"/>
    <p:sldId id="699" r:id="rId7"/>
    <p:sldId id="737" r:id="rId8"/>
    <p:sldId id="738" r:id="rId9"/>
    <p:sldId id="750" r:id="rId10"/>
    <p:sldId id="736" r:id="rId11"/>
    <p:sldId id="645" r:id="rId12"/>
    <p:sldId id="729" r:id="rId13"/>
    <p:sldId id="676" r:id="rId14"/>
    <p:sldId id="689" r:id="rId15"/>
    <p:sldId id="731" r:id="rId16"/>
    <p:sldId id="732" r:id="rId17"/>
    <p:sldId id="691" r:id="rId18"/>
    <p:sldId id="654" r:id="rId19"/>
    <p:sldId id="742" r:id="rId20"/>
    <p:sldId id="668" r:id="rId21"/>
    <p:sldId id="620" r:id="rId22"/>
    <p:sldId id="725" r:id="rId23"/>
    <p:sldId id="658" r:id="rId24"/>
    <p:sldId id="698" r:id="rId25"/>
    <p:sldId id="753" r:id="rId26"/>
    <p:sldId id="669" r:id="rId27"/>
    <p:sldId id="674" r:id="rId28"/>
    <p:sldId id="719" r:id="rId29"/>
    <p:sldId id="659" r:id="rId30"/>
    <p:sldId id="631" r:id="rId31"/>
    <p:sldId id="724" r:id="rId32"/>
    <p:sldId id="754" r:id="rId33"/>
    <p:sldId id="711" r:id="rId34"/>
    <p:sldId id="755" r:id="rId35"/>
    <p:sldId id="756" r:id="rId36"/>
    <p:sldId id="671" r:id="rId37"/>
    <p:sldId id="672" r:id="rId38"/>
    <p:sldId id="673" r:id="rId39"/>
    <p:sldId id="739" r:id="rId40"/>
    <p:sldId id="675" r:id="rId41"/>
    <p:sldId id="740" r:id="rId42"/>
    <p:sldId id="701" r:id="rId43"/>
    <p:sldId id="720" r:id="rId44"/>
    <p:sldId id="743" r:id="rId45"/>
    <p:sldId id="723" r:id="rId46"/>
    <p:sldId id="687" r:id="rId47"/>
    <p:sldId id="638" r:id="rId48"/>
    <p:sldId id="640" r:id="rId49"/>
    <p:sldId id="641" r:id="rId50"/>
    <p:sldId id="745" r:id="rId51"/>
    <p:sldId id="677" r:id="rId52"/>
    <p:sldId id="683" r:id="rId53"/>
    <p:sldId id="741" r:id="rId54"/>
    <p:sldId id="757" r:id="rId55"/>
    <p:sldId id="758" r:id="rId56"/>
    <p:sldId id="690" r:id="rId57"/>
    <p:sldId id="744" r:id="rId58"/>
    <p:sldId id="704" r:id="rId59"/>
    <p:sldId id="726" r:id="rId60"/>
    <p:sldId id="710" r:id="rId61"/>
    <p:sldId id="746" r:id="rId62"/>
    <p:sldId id="694" r:id="rId63"/>
    <p:sldId id="693" r:id="rId64"/>
    <p:sldId id="695" r:id="rId65"/>
    <p:sldId id="696" r:id="rId66"/>
    <p:sldId id="697" r:id="rId67"/>
    <p:sldId id="706" r:id="rId68"/>
    <p:sldId id="655" r:id="rId69"/>
    <p:sldId id="707" r:id="rId70"/>
    <p:sldId id="713" r:id="rId71"/>
    <p:sldId id="722" r:id="rId72"/>
    <p:sldId id="712" r:id="rId73"/>
    <p:sldId id="752" r:id="rId74"/>
    <p:sldId id="727" r:id="rId75"/>
    <p:sldId id="728" r:id="rId76"/>
    <p:sldId id="714" r:id="rId77"/>
    <p:sldId id="715" r:id="rId78"/>
    <p:sldId id="759" r:id="rId79"/>
    <p:sldId id="751" r:id="rId80"/>
    <p:sldId id="648" r:id="rId81"/>
    <p:sldId id="649" r:id="rId82"/>
    <p:sldId id="503" r:id="rId83"/>
    <p:sldId id="761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3B182F2-67AA-46DD-944B-2A5B334F72DD}">
          <p14:sldIdLst/>
        </p14:section>
        <p14:section name="Default Section" id="{904F3976-FB2C-418A-9B35-45C4C1E720C0}">
          <p14:sldIdLst>
            <p14:sldId id="504"/>
            <p14:sldId id="699"/>
            <p14:sldId id="737"/>
            <p14:sldId id="738"/>
            <p14:sldId id="750"/>
            <p14:sldId id="736"/>
            <p14:sldId id="645"/>
            <p14:sldId id="729"/>
            <p14:sldId id="676"/>
            <p14:sldId id="689"/>
            <p14:sldId id="731"/>
            <p14:sldId id="732"/>
            <p14:sldId id="691"/>
            <p14:sldId id="654"/>
            <p14:sldId id="742"/>
            <p14:sldId id="668"/>
            <p14:sldId id="620"/>
            <p14:sldId id="725"/>
            <p14:sldId id="658"/>
            <p14:sldId id="698"/>
            <p14:sldId id="753"/>
            <p14:sldId id="669"/>
            <p14:sldId id="674"/>
            <p14:sldId id="719"/>
            <p14:sldId id="659"/>
            <p14:sldId id="631"/>
            <p14:sldId id="724"/>
            <p14:sldId id="754"/>
            <p14:sldId id="711"/>
            <p14:sldId id="755"/>
            <p14:sldId id="756"/>
            <p14:sldId id="671"/>
            <p14:sldId id="672"/>
            <p14:sldId id="673"/>
            <p14:sldId id="739"/>
            <p14:sldId id="675"/>
            <p14:sldId id="740"/>
            <p14:sldId id="701"/>
            <p14:sldId id="720"/>
            <p14:sldId id="743"/>
            <p14:sldId id="723"/>
            <p14:sldId id="687"/>
            <p14:sldId id="638"/>
            <p14:sldId id="640"/>
            <p14:sldId id="641"/>
            <p14:sldId id="745"/>
            <p14:sldId id="677"/>
            <p14:sldId id="683"/>
            <p14:sldId id="741"/>
            <p14:sldId id="757"/>
            <p14:sldId id="758"/>
            <p14:sldId id="690"/>
            <p14:sldId id="744"/>
            <p14:sldId id="704"/>
            <p14:sldId id="726"/>
            <p14:sldId id="710"/>
            <p14:sldId id="746"/>
            <p14:sldId id="694"/>
            <p14:sldId id="693"/>
            <p14:sldId id="695"/>
            <p14:sldId id="696"/>
            <p14:sldId id="697"/>
            <p14:sldId id="706"/>
            <p14:sldId id="655"/>
            <p14:sldId id="707"/>
            <p14:sldId id="713"/>
            <p14:sldId id="722"/>
            <p14:sldId id="712"/>
            <p14:sldId id="752"/>
            <p14:sldId id="727"/>
            <p14:sldId id="728"/>
            <p14:sldId id="714"/>
            <p14:sldId id="715"/>
            <p14:sldId id="759"/>
            <p14:sldId id="751"/>
            <p14:sldId id="648"/>
            <p14:sldId id="649"/>
            <p14:sldId id="503"/>
            <p14:sldId id="7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50B"/>
    <a:srgbClr val="F68C22"/>
    <a:srgbClr val="000000"/>
    <a:srgbClr val="FF3300"/>
    <a:srgbClr val="008000"/>
    <a:srgbClr val="EEECE1"/>
    <a:srgbClr val="00CC00"/>
    <a:srgbClr val="FFFFFF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83626" autoAdjust="0"/>
  </p:normalViewPr>
  <p:slideViewPr>
    <p:cSldViewPr snapToGrid="0">
      <p:cViewPr varScale="1">
        <p:scale>
          <a:sx n="72" d="100"/>
          <a:sy n="72" d="100"/>
        </p:scale>
        <p:origin x="98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95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93482-9870-4B83-8682-D5465ABFF955}" type="datetimeFigureOut">
              <a:rPr lang="en-GB" smtClean="0"/>
              <a:t>29/08/2022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D786D-039F-4B6F-987F-3811BA5D3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32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075EF-0CED-44C8-AD17-1F7C32062854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9FC32-54EF-4535-8EE5-84A4CBDBC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921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exercise is to encourage and show students how to test out the classes available as there is too much to cover in Bootstrap. </a:t>
            </a:r>
          </a:p>
          <a:p>
            <a:r>
              <a:rPr lang="en-US" dirty="0"/>
              <a:t>Encourage students to explore further on their own.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888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677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students the location path of the image on laptop.</a:t>
            </a:r>
          </a:p>
          <a:p>
            <a:endParaRPr lang="en-US" dirty="0"/>
          </a:p>
          <a:p>
            <a:r>
              <a:rPr lang="en-US" dirty="0"/>
              <a:t>Students have uploaded html files and images to </a:t>
            </a:r>
            <a:r>
              <a:rPr lang="en-US" dirty="0" err="1"/>
              <a:t>aws</a:t>
            </a:r>
            <a:r>
              <a:rPr lang="en-US" dirty="0"/>
              <a:t> in the previous module, C369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9935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lesson 02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2601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the previous lesson, we discussed about how to use and create the views and the controllers. Today we will discuss about the </a:t>
            </a:r>
            <a:r>
              <a:rPr lang="en-US" sz="1200" b="1" dirty="0"/>
              <a:t>Model</a:t>
            </a:r>
            <a:r>
              <a:rPr lang="en-US" sz="1200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25627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C207, students used MySQL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52530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C207, students used MySQL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2445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1523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Lecturer may need to guide students if they have forgotten how to start their server or create a database.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520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3661791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should use their own </a:t>
            </a:r>
            <a:r>
              <a:rPr lang="en-US" dirty="0" err="1"/>
              <a:t>db</a:t>
            </a:r>
            <a:r>
              <a:rPr lang="en-US" dirty="0"/>
              <a:t> username and password if they have changed it.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76017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9004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dirty="0"/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completely "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that is used to group related methods with empty bodies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511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97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have learnt how to generate getters and setters as well as constructors in C208</a:t>
            </a:r>
          </a:p>
          <a:p>
            <a:endParaRPr lang="en-US" dirty="0"/>
          </a:p>
          <a:p>
            <a:r>
              <a:rPr lang="en-US" dirty="0"/>
              <a:t>If we do not create the constructor, Java will use the default constructor which is just an empty constructor(Recall in C208)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23963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7997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2742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46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dirty="0"/>
              <a:t>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completely "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that is used to group related methods with empty bodies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377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https://spring.io/projects/spring-data-jpa</a:t>
            </a:r>
          </a:p>
        </p:txBody>
      </p:sp>
    </p:spTree>
    <p:extLst>
      <p:ext uri="{BB962C8B-B14F-4D97-AF65-F5344CB8AC3E}">
        <p14:creationId xmlns:p14="http://schemas.microsoft.com/office/powerpoint/2010/main" val="119348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2518439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have covered interfaces in C209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17642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https://hibernate.org/orm/what-is-an-orm/</a:t>
            </a:r>
          </a:p>
        </p:txBody>
      </p:sp>
    </p:spTree>
    <p:extLst>
      <p:ext uri="{BB962C8B-B14F-4D97-AF65-F5344CB8AC3E}">
        <p14:creationId xmlns:p14="http://schemas.microsoft.com/office/powerpoint/2010/main" val="2186998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Lecturer to check that students have import the data correctly.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5805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66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students that the “&lt;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th</a:t>
            </a:r>
            <a:r>
              <a:rPr lang="en-US" dirty="0"/>
              <a:t>&gt;” is a html table header element, not to be confused with the </a:t>
            </a:r>
            <a:r>
              <a:rPr lang="en-US" dirty="0" err="1"/>
              <a:t>thymelead</a:t>
            </a:r>
            <a:r>
              <a:rPr lang="en-US" dirty="0"/>
              <a:t> namespace “</a:t>
            </a:r>
            <a:r>
              <a:rPr lang="en-US" dirty="0" err="1"/>
              <a:t>th</a:t>
            </a:r>
            <a:r>
              <a:rPr lang="en-US" dirty="0"/>
              <a:t>”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009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students that the “&lt;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th</a:t>
            </a:r>
            <a:r>
              <a:rPr lang="en-US" dirty="0"/>
              <a:t>&gt;” is a html table header element, not to be confused with the </a:t>
            </a:r>
            <a:r>
              <a:rPr lang="en-US" dirty="0" err="1"/>
              <a:t>thymelead</a:t>
            </a:r>
            <a:r>
              <a:rPr lang="en-US" dirty="0"/>
              <a:t> namespace “</a:t>
            </a:r>
            <a:r>
              <a:rPr lang="en-US" dirty="0" err="1"/>
              <a:t>th</a:t>
            </a:r>
            <a:r>
              <a:rPr lang="en-US" dirty="0"/>
              <a:t>”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11312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5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6352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1611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704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36305474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78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to work through this on their own.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0924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how the </a:t>
            </a:r>
            <a:r>
              <a:rPr lang="en-US" dirty="0" err="1"/>
              <a:t>JpaRepository</a:t>
            </a:r>
            <a:r>
              <a:rPr lang="en-US"/>
              <a:t> is used.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286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about the </a:t>
            </a:r>
            <a:r>
              <a:rPr lang="en-US" dirty="0" err="1"/>
              <a:t>thymeleaf</a:t>
            </a:r>
            <a:r>
              <a:rPr lang="en-US"/>
              <a:t> namespace and attributes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47296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9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195301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237428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web server are we using?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0770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43754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 5 (beta)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 5 also has a flexbox Navbar, and introduces new RTL support. For this reason the concept of "left" and "right" has been replaced with "start" and "end". Therefore the margin utilities changed for Bootstrap 5 beta: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ml-auto =&gt;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-auto =&gt; me-auto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note that data-toggle and data-target have changed too: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data-toggle =&gt; data-bs-toggle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data-target =&gt; data-bs-target</a:t>
            </a:r>
          </a:p>
          <a:p>
            <a:endParaRPr lang="en-US" dirty="0"/>
          </a:p>
          <a:p>
            <a:r>
              <a:rPr lang="en-SG" dirty="0"/>
              <a:t>https://stackoverflow.com/questions/19733447/bootstrap-navbar-with-left-center-or-right-aligned-items</a:t>
            </a:r>
          </a:p>
        </p:txBody>
      </p:sp>
    </p:spTree>
    <p:extLst>
      <p:ext uri="{BB962C8B-B14F-4D97-AF65-F5344CB8AC3E}">
        <p14:creationId xmlns:p14="http://schemas.microsoft.com/office/powerpoint/2010/main" val="126624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6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4004" y="1935042"/>
            <a:ext cx="5104098" cy="136044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>
              <a:lnSpc>
                <a:spcPts val="5000"/>
              </a:lnSpc>
              <a:spcBef>
                <a:spcPts val="0"/>
              </a:spcBef>
              <a:defRPr sz="55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COVER PAGE</a:t>
            </a:r>
            <a:br>
              <a:rPr lang="en-US"/>
            </a:br>
            <a:r>
              <a:rPr lang="en-US"/>
              <a:t>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44004" y="3295487"/>
            <a:ext cx="5104098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Sub header</a:t>
            </a:r>
          </a:p>
        </p:txBody>
      </p:sp>
      <p:pic>
        <p:nvPicPr>
          <p:cNvPr id="10242" name="Picture 2" descr="C:\Documents and Settings\xinjie\Desktop\RPSG Stuffs\Letterheads_hires\letterhead_logos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62560" y="6207760"/>
            <a:ext cx="4715969" cy="50542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5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9144000" cy="5786651"/>
          </a:xfrm>
          <a:prstGeom prst="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7163"/>
            <a:ext cx="7571806" cy="30252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FontTx/>
              <a:buNone/>
              <a:defRPr sz="2400" b="0">
                <a:solidFill>
                  <a:srgbClr val="E6550B"/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THANK YOU!</a:t>
            </a:r>
          </a:p>
          <a:p>
            <a:pPr lvl="1"/>
            <a:r>
              <a:rPr lang="en-US"/>
              <a:t>Second level (speaker name)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6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593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900">
            <a:off x="-371954" y="-479031"/>
            <a:ext cx="4518775" cy="2717836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5400000" flipV="1">
            <a:off x="7451609" y="926791"/>
            <a:ext cx="2602162" cy="768952"/>
          </a:xfrm>
          <a:prstGeom prst="rtTriangle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6" name="Right Triangle 5"/>
          <p:cNvSpPr/>
          <p:nvPr userDrawn="1"/>
        </p:nvSpPr>
        <p:spPr>
          <a:xfrm rot="10800000">
            <a:off x="6630884" y="0"/>
            <a:ext cx="2506282" cy="768952"/>
          </a:xfrm>
          <a:prstGeom prst="rtTriangle">
            <a:avLst/>
          </a:prstGeom>
          <a:solidFill>
            <a:srgbClr val="DC440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3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ight Triangle 5"/>
          <p:cNvSpPr/>
          <p:nvPr userDrawn="1"/>
        </p:nvSpPr>
        <p:spPr>
          <a:xfrm rot="10800000">
            <a:off x="6630884" y="0"/>
            <a:ext cx="2506282" cy="768952"/>
          </a:xfrm>
          <a:prstGeom prst="rtTriangle">
            <a:avLst/>
          </a:prstGeom>
          <a:solidFill>
            <a:srgbClr val="DC440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5400000" flipV="1">
            <a:off x="7451609" y="926791"/>
            <a:ext cx="2602162" cy="768952"/>
          </a:xfrm>
          <a:prstGeom prst="rtTriangle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26071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676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ight Triangle 5"/>
          <p:cNvSpPr/>
          <p:nvPr userDrawn="1"/>
        </p:nvSpPr>
        <p:spPr>
          <a:xfrm rot="10800000">
            <a:off x="6630884" y="0"/>
            <a:ext cx="2506282" cy="768952"/>
          </a:xfrm>
          <a:prstGeom prst="rtTriangle">
            <a:avLst/>
          </a:prstGeom>
          <a:solidFill>
            <a:srgbClr val="DC440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504335" y="175316"/>
            <a:ext cx="6046839" cy="311041"/>
          </a:xfrm>
          <a:prstGeom prst="rect">
            <a:avLst/>
          </a:prstGeom>
        </p:spPr>
        <p:txBody>
          <a:bodyPr vert="horz" lIns="89155" tIns="44577" rIns="89155" bIns="44577" rtlCol="0" anchor="ctr">
            <a:noAutofit/>
          </a:bodyPr>
          <a:lstStyle>
            <a:lvl1pPr algn="ctr" defTabSz="2952323" rtl="0" eaLnBrk="1" latinLnBrk="0" hangingPunct="1">
              <a:spcBef>
                <a:spcPct val="0"/>
              </a:spcBef>
              <a:buNone/>
              <a:defRPr sz="9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baseline="0">
                <a:solidFill>
                  <a:srgbClr val="DC4405"/>
                </a:solidFill>
                <a:latin typeface="Verdana" panose="020B0604030504040204" pitchFamily="34" charset="0"/>
              </a:rPr>
              <a:t>Diploma in Financial Technology ( DFT ) 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5400000" flipV="1">
            <a:off x="7451609" y="926791"/>
            <a:ext cx="2602162" cy="768952"/>
          </a:xfrm>
          <a:prstGeom prst="rtTriangle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93655" y="661673"/>
            <a:ext cx="8229600" cy="1143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605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71"/>
            </a:lvl1pPr>
            <a:lvl2pPr marL="242207" indent="0" algn="ctr">
              <a:buNone/>
              <a:defRPr sz="1060"/>
            </a:lvl2pPr>
            <a:lvl3pPr marL="484413" indent="0" algn="ctr">
              <a:buNone/>
              <a:defRPr sz="954"/>
            </a:lvl3pPr>
            <a:lvl4pPr marL="726620" indent="0" algn="ctr">
              <a:buNone/>
              <a:defRPr sz="848"/>
            </a:lvl4pPr>
            <a:lvl5pPr marL="968827" indent="0" algn="ctr">
              <a:buNone/>
              <a:defRPr sz="848"/>
            </a:lvl5pPr>
            <a:lvl6pPr marL="1211033" indent="0" algn="ctr">
              <a:buNone/>
              <a:defRPr sz="848"/>
            </a:lvl6pPr>
            <a:lvl7pPr marL="1453240" indent="0" algn="ctr">
              <a:buNone/>
              <a:defRPr sz="848"/>
            </a:lvl7pPr>
            <a:lvl8pPr marL="1695447" indent="0" algn="ctr">
              <a:buNone/>
              <a:defRPr sz="848"/>
            </a:lvl8pPr>
            <a:lvl9pPr marL="1937653" indent="0" algn="ctr">
              <a:buNone/>
              <a:defRPr sz="8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764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0031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31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271">
                <a:solidFill>
                  <a:schemeClr val="tx1"/>
                </a:solidFill>
              </a:defRPr>
            </a:lvl1pPr>
            <a:lvl2pPr marL="242207" indent="0">
              <a:buNone/>
              <a:defRPr sz="1060">
                <a:solidFill>
                  <a:schemeClr val="tx1">
                    <a:tint val="75000"/>
                  </a:schemeClr>
                </a:solidFill>
              </a:defRPr>
            </a:lvl2pPr>
            <a:lvl3pPr marL="484413" indent="0">
              <a:buNone/>
              <a:defRPr sz="954">
                <a:solidFill>
                  <a:schemeClr val="tx1">
                    <a:tint val="75000"/>
                  </a:schemeClr>
                </a:solidFill>
              </a:defRPr>
            </a:lvl3pPr>
            <a:lvl4pPr marL="726620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4pPr>
            <a:lvl5pPr marL="968827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5pPr>
            <a:lvl6pPr marL="1211033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6pPr>
            <a:lvl7pPr marL="1453240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7pPr>
            <a:lvl8pPr marL="1695447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8pPr>
            <a:lvl9pPr marL="1937653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1131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682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929704" y="2542980"/>
            <a:ext cx="5104098" cy="12367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>
              <a:lnSpc>
                <a:spcPts val="5000"/>
              </a:lnSpc>
              <a:spcBef>
                <a:spcPts val="0"/>
              </a:spcBef>
              <a:defRPr sz="55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COVER PAGE</a:t>
            </a:r>
            <a:br>
              <a:rPr lang="en-US"/>
            </a:br>
            <a:r>
              <a:rPr lang="en-US"/>
              <a:t>TEMPLATE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704" y="3813445"/>
            <a:ext cx="5104098" cy="4531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Sub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64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271" b="1"/>
            </a:lvl1pPr>
            <a:lvl2pPr marL="242207" indent="0">
              <a:buNone/>
              <a:defRPr sz="1060" b="1"/>
            </a:lvl2pPr>
            <a:lvl3pPr marL="484413" indent="0">
              <a:buNone/>
              <a:defRPr sz="954" b="1"/>
            </a:lvl3pPr>
            <a:lvl4pPr marL="726620" indent="0">
              <a:buNone/>
              <a:defRPr sz="848" b="1"/>
            </a:lvl4pPr>
            <a:lvl5pPr marL="968827" indent="0">
              <a:buNone/>
              <a:defRPr sz="848" b="1"/>
            </a:lvl5pPr>
            <a:lvl6pPr marL="1211033" indent="0">
              <a:buNone/>
              <a:defRPr sz="848" b="1"/>
            </a:lvl6pPr>
            <a:lvl7pPr marL="1453240" indent="0">
              <a:buNone/>
              <a:defRPr sz="848" b="1"/>
            </a:lvl7pPr>
            <a:lvl8pPr marL="1695447" indent="0">
              <a:buNone/>
              <a:defRPr sz="848" b="1"/>
            </a:lvl8pPr>
            <a:lvl9pPr marL="1937653" indent="0">
              <a:buNone/>
              <a:defRPr sz="8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271" b="1"/>
            </a:lvl1pPr>
            <a:lvl2pPr marL="242207" indent="0">
              <a:buNone/>
              <a:defRPr sz="1060" b="1"/>
            </a:lvl2pPr>
            <a:lvl3pPr marL="484413" indent="0">
              <a:buNone/>
              <a:defRPr sz="954" b="1"/>
            </a:lvl3pPr>
            <a:lvl4pPr marL="726620" indent="0">
              <a:buNone/>
              <a:defRPr sz="848" b="1"/>
            </a:lvl4pPr>
            <a:lvl5pPr marL="968827" indent="0">
              <a:buNone/>
              <a:defRPr sz="848" b="1"/>
            </a:lvl5pPr>
            <a:lvl6pPr marL="1211033" indent="0">
              <a:buNone/>
              <a:defRPr sz="848" b="1"/>
            </a:lvl6pPr>
            <a:lvl7pPr marL="1453240" indent="0">
              <a:buNone/>
              <a:defRPr sz="848" b="1"/>
            </a:lvl7pPr>
            <a:lvl8pPr marL="1695447" indent="0">
              <a:buNone/>
              <a:defRPr sz="848" b="1"/>
            </a:lvl8pPr>
            <a:lvl9pPr marL="1937653" indent="0">
              <a:buNone/>
              <a:defRPr sz="8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7100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6275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240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6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1695"/>
            </a:lvl1pPr>
            <a:lvl2pPr>
              <a:defRPr sz="1483"/>
            </a:lvl2pPr>
            <a:lvl3pPr>
              <a:defRPr sz="1271"/>
            </a:lvl3pPr>
            <a:lvl4pPr>
              <a:defRPr sz="1060"/>
            </a:lvl4pPr>
            <a:lvl5pPr>
              <a:defRPr sz="1060"/>
            </a:lvl5pPr>
            <a:lvl6pPr>
              <a:defRPr sz="1060"/>
            </a:lvl6pPr>
            <a:lvl7pPr>
              <a:defRPr sz="1060"/>
            </a:lvl7pPr>
            <a:lvl8pPr>
              <a:defRPr sz="1060"/>
            </a:lvl8pPr>
            <a:lvl9pPr>
              <a:defRPr sz="1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848"/>
            </a:lvl1pPr>
            <a:lvl2pPr marL="242207" indent="0">
              <a:buNone/>
              <a:defRPr sz="742"/>
            </a:lvl2pPr>
            <a:lvl3pPr marL="484413" indent="0">
              <a:buNone/>
              <a:defRPr sz="636"/>
            </a:lvl3pPr>
            <a:lvl4pPr marL="726620" indent="0">
              <a:buNone/>
              <a:defRPr sz="530"/>
            </a:lvl4pPr>
            <a:lvl5pPr marL="968827" indent="0">
              <a:buNone/>
              <a:defRPr sz="530"/>
            </a:lvl5pPr>
            <a:lvl6pPr marL="1211033" indent="0">
              <a:buNone/>
              <a:defRPr sz="530"/>
            </a:lvl6pPr>
            <a:lvl7pPr marL="1453240" indent="0">
              <a:buNone/>
              <a:defRPr sz="530"/>
            </a:lvl7pPr>
            <a:lvl8pPr marL="1695447" indent="0">
              <a:buNone/>
              <a:defRPr sz="530"/>
            </a:lvl8pPr>
            <a:lvl9pPr marL="1937653" indent="0">
              <a:buNone/>
              <a:defRPr sz="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9518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6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1695"/>
            </a:lvl1pPr>
            <a:lvl2pPr marL="242207" indent="0">
              <a:buNone/>
              <a:defRPr sz="1483"/>
            </a:lvl2pPr>
            <a:lvl3pPr marL="484413" indent="0">
              <a:buNone/>
              <a:defRPr sz="1271"/>
            </a:lvl3pPr>
            <a:lvl4pPr marL="726620" indent="0">
              <a:buNone/>
              <a:defRPr sz="1060"/>
            </a:lvl4pPr>
            <a:lvl5pPr marL="968827" indent="0">
              <a:buNone/>
              <a:defRPr sz="1060"/>
            </a:lvl5pPr>
            <a:lvl6pPr marL="1211033" indent="0">
              <a:buNone/>
              <a:defRPr sz="1060"/>
            </a:lvl6pPr>
            <a:lvl7pPr marL="1453240" indent="0">
              <a:buNone/>
              <a:defRPr sz="1060"/>
            </a:lvl7pPr>
            <a:lvl8pPr marL="1695447" indent="0">
              <a:buNone/>
              <a:defRPr sz="1060"/>
            </a:lvl8pPr>
            <a:lvl9pPr marL="1937653" indent="0">
              <a:buNone/>
              <a:defRPr sz="106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848"/>
            </a:lvl1pPr>
            <a:lvl2pPr marL="242207" indent="0">
              <a:buNone/>
              <a:defRPr sz="742"/>
            </a:lvl2pPr>
            <a:lvl3pPr marL="484413" indent="0">
              <a:buNone/>
              <a:defRPr sz="636"/>
            </a:lvl3pPr>
            <a:lvl4pPr marL="726620" indent="0">
              <a:buNone/>
              <a:defRPr sz="530"/>
            </a:lvl4pPr>
            <a:lvl5pPr marL="968827" indent="0">
              <a:buNone/>
              <a:defRPr sz="530"/>
            </a:lvl5pPr>
            <a:lvl6pPr marL="1211033" indent="0">
              <a:buNone/>
              <a:defRPr sz="530"/>
            </a:lvl6pPr>
            <a:lvl7pPr marL="1453240" indent="0">
              <a:buNone/>
              <a:defRPr sz="530"/>
            </a:lvl7pPr>
            <a:lvl8pPr marL="1695447" indent="0">
              <a:buNone/>
              <a:defRPr sz="530"/>
            </a:lvl8pPr>
            <a:lvl9pPr marL="1937653" indent="0">
              <a:buNone/>
              <a:defRPr sz="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6407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9346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5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0415" y="2540256"/>
            <a:ext cx="5104098" cy="201871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>
              <a:lnSpc>
                <a:spcPts val="4200"/>
              </a:lnSpc>
              <a:spcBef>
                <a:spcPts val="0"/>
              </a:spcBef>
              <a:defRPr sz="43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CHAPTER DIVIDER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0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26071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865307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071937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4927600" y="1651000"/>
            <a:ext cx="3558606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49050"/>
            <a:ext cx="1248980" cy="404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9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071937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876800" y="1651000"/>
            <a:ext cx="360997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6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071937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4851400" y="1651000"/>
            <a:ext cx="363537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14400" y="1884363"/>
            <a:ext cx="7571806" cy="30252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8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2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5DD05BB7-4DF6-42E6-80DD-81A8D34B47FB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</p:spTree>
    <p:extLst>
      <p:ext uri="{BB962C8B-B14F-4D97-AF65-F5344CB8AC3E}">
        <p14:creationId xmlns:p14="http://schemas.microsoft.com/office/powerpoint/2010/main" val="331193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49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2" r:id="rId10"/>
    <p:sldLayoutId id="2147483656" r:id="rId11"/>
    <p:sldLayoutId id="2147483678" r:id="rId12"/>
    <p:sldLayoutId id="2147483679" r:id="rId13"/>
    <p:sldLayoutId id="2147483681" r:id="rId14"/>
    <p:sldLayoutId id="2147483680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  <p:sp>
        <p:nvSpPr>
          <p:cNvPr id="7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BE915BE3-5C08-4677-8D33-86705266B515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</p:spTree>
    <p:extLst>
      <p:ext uri="{BB962C8B-B14F-4D97-AF65-F5344CB8AC3E}">
        <p14:creationId xmlns:p14="http://schemas.microsoft.com/office/powerpoint/2010/main" val="426910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dt="0"/>
  <p:txStyles>
    <p:titleStyle>
      <a:lvl1pPr algn="l" defTabSz="484413" rtl="0" eaLnBrk="1" latinLnBrk="0" hangingPunct="1">
        <a:lnSpc>
          <a:spcPct val="90000"/>
        </a:lnSpc>
        <a:spcBef>
          <a:spcPct val="0"/>
        </a:spcBef>
        <a:buNone/>
        <a:defRPr sz="23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103" indent="-121103" algn="l" defTabSz="484413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483" kern="1200">
          <a:solidFill>
            <a:schemeClr val="tx1"/>
          </a:solidFill>
          <a:latin typeface="+mn-lt"/>
          <a:ea typeface="+mn-ea"/>
          <a:cs typeface="+mn-cs"/>
        </a:defRPr>
      </a:lvl1pPr>
      <a:lvl2pPr marL="363310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1271" kern="1200">
          <a:solidFill>
            <a:schemeClr val="tx1"/>
          </a:solidFill>
          <a:latin typeface="+mn-lt"/>
          <a:ea typeface="+mn-ea"/>
          <a:cs typeface="+mn-cs"/>
        </a:defRPr>
      </a:lvl2pPr>
      <a:lvl3pPr marL="605517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1060" kern="1200">
          <a:solidFill>
            <a:schemeClr val="tx1"/>
          </a:solidFill>
          <a:latin typeface="+mn-lt"/>
          <a:ea typeface="+mn-ea"/>
          <a:cs typeface="+mn-cs"/>
        </a:defRPr>
      </a:lvl3pPr>
      <a:lvl4pPr marL="847723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4pPr>
      <a:lvl5pPr marL="1089930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5pPr>
      <a:lvl6pPr marL="1332137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6pPr>
      <a:lvl7pPr marL="1574343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7pPr>
      <a:lvl8pPr marL="1816550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8pPr>
      <a:lvl9pPr marL="2058757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1pPr>
      <a:lvl2pPr marL="242207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2pPr>
      <a:lvl3pPr marL="484413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3pPr>
      <a:lvl4pPr marL="726620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4pPr>
      <a:lvl5pPr marL="968827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5pPr>
      <a:lvl6pPr marL="1211033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6pPr>
      <a:lvl7pPr marL="1453240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7pPr>
      <a:lvl8pPr marL="1695447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8pPr>
      <a:lvl9pPr marL="1937653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magdalene-lim/pen/powQaG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magdalene-lim/pen/powQaG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vithamuniraj/CETSpringBootAY20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api/org/springframework/data/jpa/repository/JpaRepository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data-jp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categories" TargetMode="Externa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ocalhost:8080/categories" TargetMode="Externa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hyperlink" Target="http://www.thymeleaf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ymeleaf.org/doc/tutorials/3.0/usingthymeleaf.html#setting-attribute-values" TargetMode="Externa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004" y="1935042"/>
            <a:ext cx="7770212" cy="136044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masis MT Pro Black" panose="02040A04050005020304" pitchFamily="18" charset="0"/>
              </a:rPr>
              <a:t>Building Enterprise Java Applications with Spring</a:t>
            </a:r>
            <a:br>
              <a:rPr lang="en-US" sz="4400" dirty="0"/>
            </a:br>
            <a:br>
              <a:rPr lang="en-US" sz="4800" dirty="0"/>
            </a:br>
            <a:endParaRPr lang="en-SG" sz="4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E733B8-AC2C-4ACF-B53E-C7CA4AD69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0264" y="4163627"/>
            <a:ext cx="5104098" cy="1862459"/>
          </a:xfrm>
        </p:spPr>
        <p:txBody>
          <a:bodyPr/>
          <a:lstStyle/>
          <a:p>
            <a:pPr algn="ctr"/>
            <a:r>
              <a:rPr lang="en-SG" b="1" dirty="0">
                <a:latin typeface="Amasis MT Pro Black" panose="02040A04050005020304" pitchFamily="18" charset="0"/>
              </a:rPr>
              <a:t>Day 2  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Magdalene Lim,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 Desmond Lee, 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Kavitha Muniraj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 Republic Polytechnic </a:t>
            </a:r>
            <a:endParaRPr lang="en-SG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9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A05E82-2ED0-4D26-A138-4453DE30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CC08A-2EA5-48E9-924B-70D4235B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Bootstrap - Navigation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03583-2161-4DAB-AD4B-B3F5E5E2E9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704163"/>
            <a:ext cx="7477125" cy="375920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Bootstrap provides support for responsive navigation headers, branding and more, in the form of the </a:t>
            </a:r>
            <a:r>
              <a:rPr lang="en-US" b="1" dirty="0">
                <a:latin typeface="Amasis MT Pro" panose="02040504050005020304" pitchFamily="18" charset="0"/>
              </a:rPr>
              <a:t>navbar</a:t>
            </a:r>
            <a:r>
              <a:rPr lang="en-US" dirty="0">
                <a:latin typeface="Amasis MT Pro" panose="02040504050005020304" pitchFamily="18" charset="0"/>
              </a:rPr>
              <a:t>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We apply the </a:t>
            </a:r>
            <a:r>
              <a:rPr lang="en-US" b="1" dirty="0">
                <a:latin typeface="Amasis MT Pro" panose="02040504050005020304" pitchFamily="18" charset="0"/>
              </a:rPr>
              <a:t>navbar/navbar related</a:t>
            </a:r>
            <a:r>
              <a:rPr lang="en-US" dirty="0">
                <a:latin typeface="Amasis MT Pro" panose="02040504050005020304" pitchFamily="18" charset="0"/>
              </a:rPr>
              <a:t> classes in the </a:t>
            </a:r>
            <a:r>
              <a:rPr lang="en-US" b="1" dirty="0">
                <a:latin typeface="Amasis MT Pro" panose="02040504050005020304" pitchFamily="18" charset="0"/>
              </a:rPr>
              <a:t>nav</a:t>
            </a:r>
            <a:r>
              <a:rPr lang="en-US" dirty="0">
                <a:latin typeface="Amasis MT Pro" panose="02040504050005020304" pitchFamily="18" charset="0"/>
              </a:rPr>
              <a:t> HTML element.</a:t>
            </a:r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6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A1E5B-A4D8-4076-885E-DDF879D8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A75161-957B-4AA1-B73B-0795F04F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 – Navigation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A2391-C690-4BE1-B558-3C953082B3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154313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Go to: </a:t>
            </a:r>
            <a:r>
              <a:rPr lang="en-US" sz="2000" dirty="0">
                <a:latin typeface="Amasis MT Pro" panose="02040504050005020304" pitchFamily="18" charset="0"/>
                <a:hlinkClick r:id="rId3"/>
              </a:rPr>
              <a:t>https://codepen.io/magdalene-lim/pen/powQaGw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Make the following modifications one by one and observe the changes in the display panel. The first one is done for you.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7AB247-3FB3-4924-8714-23AE58F3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3760"/>
              </p:ext>
            </p:extLst>
          </p:nvPr>
        </p:nvGraphicFramePr>
        <p:xfrm>
          <a:off x="1178719" y="2528687"/>
          <a:ext cx="6786562" cy="317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3281">
                  <a:extLst>
                    <a:ext uri="{9D8B030D-6E8A-4147-A177-3AD203B41FA5}">
                      <a16:colId xmlns:a16="http://schemas.microsoft.com/office/drawing/2014/main" val="4263980891"/>
                    </a:ext>
                  </a:extLst>
                </a:gridCol>
                <a:gridCol w="3393281">
                  <a:extLst>
                    <a:ext uri="{9D8B030D-6E8A-4147-A177-3AD203B41FA5}">
                      <a16:colId xmlns:a16="http://schemas.microsoft.com/office/drawing/2014/main" val="872789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Modifications</a:t>
                      </a:r>
                      <a:endParaRPr lang="en-SG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Observations</a:t>
                      </a:r>
                      <a:endParaRPr lang="en-SG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40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Change </a:t>
                      </a:r>
                      <a:r>
                        <a:rPr lang="en-US" sz="1400" dirty="0" err="1"/>
                        <a:t>bg</a:t>
                      </a:r>
                      <a:r>
                        <a:rPr lang="en-US" sz="1400" dirty="0"/>
                        <a:t>-light to </a:t>
                      </a:r>
                      <a:r>
                        <a:rPr lang="en-US" sz="1400" dirty="0" err="1"/>
                        <a:t>bg</a:t>
                      </a:r>
                      <a:r>
                        <a:rPr lang="en-US" sz="1400" dirty="0"/>
                        <a:t>-dark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The background of the navigation area will change to a dark grey.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7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Change navbar-light to navbar-dark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8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Remove navbar-expand-lg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1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Remove me-auto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Remove the second nav-link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0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A1E5B-A4D8-4076-885E-DDF879D8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A75161-957B-4AA1-B73B-0795F04F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 – Navigation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A2391-C690-4BE1-B558-3C953082B3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153747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Go to: </a:t>
            </a:r>
            <a:r>
              <a:rPr lang="en-US" sz="2000" dirty="0">
                <a:latin typeface="Amasis MT Pro" panose="02040504050005020304" pitchFamily="18" charset="0"/>
                <a:hlinkClick r:id="rId3"/>
              </a:rPr>
              <a:t>https://codepen.io/magdalene-lim/pen/powQaGw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Make the following modifications one by one and observe the changes in the display panel.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7AB247-3FB3-4924-8714-23AE58F34A12}"/>
              </a:ext>
            </a:extLst>
          </p:cNvPr>
          <p:cNvGraphicFramePr>
            <a:graphicFrameLocks noGrp="1"/>
          </p:cNvGraphicFramePr>
          <p:nvPr/>
        </p:nvGraphicFramePr>
        <p:xfrm>
          <a:off x="1178719" y="2829560"/>
          <a:ext cx="6786562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3281">
                  <a:extLst>
                    <a:ext uri="{9D8B030D-6E8A-4147-A177-3AD203B41FA5}">
                      <a16:colId xmlns:a16="http://schemas.microsoft.com/office/drawing/2014/main" val="4263980891"/>
                    </a:ext>
                  </a:extLst>
                </a:gridCol>
                <a:gridCol w="3393281">
                  <a:extLst>
                    <a:ext uri="{9D8B030D-6E8A-4147-A177-3AD203B41FA5}">
                      <a16:colId xmlns:a16="http://schemas.microsoft.com/office/drawing/2014/main" val="872789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Modifications</a:t>
                      </a:r>
                      <a:endParaRPr lang="en-SG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Observations</a:t>
                      </a:r>
                      <a:endParaRPr lang="en-SG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40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Change </a:t>
                      </a:r>
                      <a:r>
                        <a:rPr lang="en-US" sz="1400" dirty="0" err="1"/>
                        <a:t>bg</a:t>
                      </a:r>
                      <a:r>
                        <a:rPr lang="en-US" sz="1400" dirty="0"/>
                        <a:t>-light to </a:t>
                      </a:r>
                      <a:r>
                        <a:rPr lang="en-US" sz="1400" dirty="0" err="1"/>
                        <a:t>bg</a:t>
                      </a:r>
                      <a:r>
                        <a:rPr lang="en-US" sz="1400" dirty="0"/>
                        <a:t>-dark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The background of the navigation area will change to a dark grey.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7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Change navbar-light to navbar-dark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The navigation text will change to a lighter 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colour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8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Remove navbar-expand-lg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This navigation links will be in a vertical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1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Remove me-auto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The navigation links will be aligned to the right.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5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Remove the second nav-link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The style of the link will be the standard blue text.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0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00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7A017F-5859-42BA-B49E-8CCCFCD1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672D5E-DD9C-40F4-B60D-904C0DEC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2 - Header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F8676-E28D-484C-A110-97ABC430E6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206" y="1140101"/>
            <a:ext cx="7477125" cy="3759200"/>
          </a:xfrm>
        </p:spPr>
        <p:txBody>
          <a:bodyPr/>
          <a:lstStyle/>
          <a:p>
            <a:pPr>
              <a:buFont typeface="+mj-lt"/>
              <a:buAutoNum type="alphaLcParenR"/>
            </a:pPr>
            <a:r>
              <a:rPr lang="en-US" sz="1600" dirty="0">
                <a:latin typeface="Amasis MT Pro" panose="02040504050005020304" pitchFamily="18" charset="0"/>
              </a:rPr>
              <a:t>Modify </a:t>
            </a:r>
            <a:r>
              <a:rPr lang="en-US" sz="1600" b="1" dirty="0">
                <a:latin typeface="Amasis MT Pro" panose="02040504050005020304" pitchFamily="18" charset="0"/>
              </a:rPr>
              <a:t>view_all.html </a:t>
            </a:r>
            <a:r>
              <a:rPr lang="en-US" sz="1600" dirty="0">
                <a:latin typeface="Amasis MT Pro" panose="02040504050005020304" pitchFamily="18" charset="0"/>
              </a:rPr>
              <a:t>to include a </a:t>
            </a:r>
            <a:r>
              <a:rPr lang="en-US" sz="1600" b="1" dirty="0">
                <a:latin typeface="Amasis MT Pro" panose="02040504050005020304" pitchFamily="18" charset="0"/>
              </a:rPr>
              <a:t>header</a:t>
            </a:r>
            <a:r>
              <a:rPr lang="en-US" sz="1600" dirty="0">
                <a:latin typeface="Amasis MT Pro" panose="02040504050005020304" pitchFamily="18" charset="0"/>
              </a:rPr>
              <a:t> element</a:t>
            </a:r>
          </a:p>
          <a:p>
            <a:pPr>
              <a:buFont typeface="+mj-lt"/>
              <a:buAutoNum type="alphaLcParenR"/>
            </a:pPr>
            <a:r>
              <a:rPr lang="en-US" sz="1600" dirty="0">
                <a:latin typeface="Amasis MT Pro" panose="02040504050005020304" pitchFamily="18" charset="0"/>
              </a:rPr>
              <a:t>In the </a:t>
            </a:r>
            <a:r>
              <a:rPr lang="en-US" sz="1600" b="1" dirty="0">
                <a:latin typeface="Amasis MT Pro" panose="02040504050005020304" pitchFamily="18" charset="0"/>
              </a:rPr>
              <a:t>header</a:t>
            </a:r>
            <a:r>
              <a:rPr lang="en-US" sz="1600" dirty="0">
                <a:latin typeface="Amasis MT Pro" panose="02040504050005020304" pitchFamily="18" charset="0"/>
              </a:rPr>
              <a:t> element, create the </a:t>
            </a:r>
            <a:r>
              <a:rPr lang="en-US" sz="1600" b="1" dirty="0">
                <a:latin typeface="Amasis MT Pro" panose="02040504050005020304" pitchFamily="18" charset="0"/>
              </a:rPr>
              <a:t>nav</a:t>
            </a:r>
            <a:r>
              <a:rPr lang="en-US" sz="1600" dirty="0">
                <a:latin typeface="Amasis MT Pro" panose="02040504050005020304" pitchFamily="18" charset="0"/>
              </a:rPr>
              <a:t> element. </a:t>
            </a:r>
          </a:p>
          <a:p>
            <a:pPr>
              <a:buFont typeface="+mj-lt"/>
              <a:buAutoNum type="alphaLcParenR"/>
            </a:pPr>
            <a:r>
              <a:rPr lang="en-US" sz="1600" dirty="0">
                <a:latin typeface="Amasis MT Pro" panose="02040504050005020304" pitchFamily="18" charset="0"/>
              </a:rPr>
              <a:t>The </a:t>
            </a:r>
            <a:r>
              <a:rPr lang="en-US" sz="1600" b="1" dirty="0">
                <a:latin typeface="Amasis MT Pro" panose="02040504050005020304" pitchFamily="18" charset="0"/>
              </a:rPr>
              <a:t>nav</a:t>
            </a:r>
            <a:r>
              <a:rPr lang="en-US" sz="1600" dirty="0">
                <a:latin typeface="Amasis MT Pro" panose="02040504050005020304" pitchFamily="18" charset="0"/>
              </a:rPr>
              <a:t> element should include the </a:t>
            </a:r>
            <a:r>
              <a:rPr lang="en-US" sz="1600" dirty="0" err="1">
                <a:latin typeface="Amasis MT Pro" panose="02040504050005020304" pitchFamily="18" charset="0"/>
              </a:rPr>
              <a:t>Booklink</a:t>
            </a:r>
            <a:r>
              <a:rPr lang="en-US" sz="1600" dirty="0">
                <a:latin typeface="Amasis MT Pro" panose="02040504050005020304" pitchFamily="18" charset="0"/>
              </a:rPr>
              <a:t> logo, company name, and 2 navigation links as shown. </a:t>
            </a:r>
          </a:p>
          <a:p>
            <a:pPr>
              <a:buFont typeface="+mj-lt"/>
              <a:buAutoNum type="alphaLcParenR"/>
            </a:pPr>
            <a:r>
              <a:rPr lang="en-US" sz="1600" dirty="0">
                <a:latin typeface="Amasis MT Pro" panose="02040504050005020304" pitchFamily="18" charset="0"/>
              </a:rPr>
              <a:t>Create </a:t>
            </a:r>
            <a:r>
              <a:rPr lang="en-US" sz="1600" b="1" dirty="0">
                <a:latin typeface="Amasis MT Pro" panose="02040504050005020304" pitchFamily="18" charset="0"/>
              </a:rPr>
              <a:t>about_us.html </a:t>
            </a:r>
            <a:r>
              <a:rPr lang="en-US" sz="1600" dirty="0">
                <a:latin typeface="Amasis MT Pro" panose="02040504050005020304" pitchFamily="18" charset="0"/>
              </a:rPr>
              <a:t>and link it to the Navigation Bar</a:t>
            </a:r>
            <a:endParaRPr lang="en-SG" sz="16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4C38E-9F7D-4C08-85E9-EF01CD03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68" y="3019701"/>
            <a:ext cx="3530808" cy="2074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D7FF5-38AF-4351-A078-275427A0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" y="3020855"/>
            <a:ext cx="4462779" cy="3175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A8057-0E18-4E79-B0AC-950146A877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BEE01D-E996-475E-8398-90EBD721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3" y="1788160"/>
            <a:ext cx="5165796" cy="4478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D2344-595D-40D2-AA35-9A91A880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F7AE9-C6FC-416B-BBE2-CAB159C575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5" y="1028382"/>
            <a:ext cx="6452820" cy="3759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Amasis MT Pro" panose="02040504050005020304" pitchFamily="18" charset="0"/>
              </a:rPr>
              <a:t>Modify </a:t>
            </a:r>
            <a:r>
              <a:rPr lang="en-US" sz="2000" b="1" dirty="0">
                <a:latin typeface="Amasis MT Pro" panose="02040504050005020304" pitchFamily="18" charset="0"/>
              </a:rPr>
              <a:t>view_all.html </a:t>
            </a:r>
            <a:r>
              <a:rPr lang="en-US" sz="2000" dirty="0">
                <a:latin typeface="Amasis MT Pro" panose="02040504050005020304" pitchFamily="18" charset="0"/>
              </a:rPr>
              <a:t>as shown in the code </a:t>
            </a:r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39296-1238-4BD9-AD3A-6A5057EFDB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A43B5-E9AD-44D4-B47E-EA258BF7F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57" y="1863725"/>
            <a:ext cx="3977517" cy="2088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59E07-9E1C-489F-93FF-07BF7EBE1213}"/>
              </a:ext>
            </a:extLst>
          </p:cNvPr>
          <p:cNvSpPr txBox="1"/>
          <p:nvPr/>
        </p:nvSpPr>
        <p:spPr>
          <a:xfrm>
            <a:off x="5913430" y="4111692"/>
            <a:ext cx="273347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The paths shown here under the </a:t>
            </a:r>
            <a:r>
              <a:rPr lang="en-US" sz="900" b="1" dirty="0" err="1">
                <a:solidFill>
                  <a:srgbClr val="0070C0"/>
                </a:solidFill>
              </a:rPr>
              <a:t>src</a:t>
            </a:r>
            <a:r>
              <a:rPr lang="en-US" sz="900" dirty="0">
                <a:solidFill>
                  <a:srgbClr val="0070C0"/>
                </a:solidFill>
              </a:rPr>
              <a:t> attribute is a  </a:t>
            </a:r>
            <a:r>
              <a:rPr lang="en-US" sz="900" b="1" dirty="0">
                <a:solidFill>
                  <a:srgbClr val="0070C0"/>
                </a:solidFill>
              </a:rPr>
              <a:t>relative path</a:t>
            </a:r>
            <a:r>
              <a:rPr lang="en-US" sz="900" dirty="0">
                <a:solidFill>
                  <a:srgbClr val="0070C0"/>
                </a:solidFill>
              </a:rPr>
              <a:t>. In this case, the image paths are relative to the location of the current project. </a:t>
            </a:r>
          </a:p>
          <a:p>
            <a:endParaRPr lang="en-US" sz="900" dirty="0">
              <a:solidFill>
                <a:srgbClr val="0070C0"/>
              </a:solidFill>
            </a:endParaRPr>
          </a:p>
          <a:p>
            <a:r>
              <a:rPr lang="en-US" sz="900" dirty="0">
                <a:solidFill>
                  <a:srgbClr val="0070C0"/>
                </a:solidFill>
              </a:rPr>
              <a:t>Relative paths ensure that even if you move the project, for example to the cloud, your links to the images will still work. </a:t>
            </a:r>
          </a:p>
          <a:p>
            <a:endParaRPr lang="en-US" sz="900" dirty="0">
              <a:solidFill>
                <a:srgbClr val="0070C0"/>
              </a:solidFill>
            </a:endParaRPr>
          </a:p>
          <a:p>
            <a:r>
              <a:rPr lang="en-US" sz="900" dirty="0">
                <a:solidFill>
                  <a:srgbClr val="0070C0"/>
                </a:solidFill>
              </a:rPr>
              <a:t>If we had used the </a:t>
            </a:r>
            <a:r>
              <a:rPr lang="en-US" sz="900" b="1" dirty="0">
                <a:solidFill>
                  <a:srgbClr val="0070C0"/>
                </a:solidFill>
              </a:rPr>
              <a:t>absolute path </a:t>
            </a:r>
            <a:r>
              <a:rPr lang="en-US" sz="900" dirty="0">
                <a:solidFill>
                  <a:srgbClr val="0070C0"/>
                </a:solidFill>
              </a:rPr>
              <a:t>of where we stored the image files(which is the full path starting from C:/ or D:/ ), moving the project to cloud will break the links and the images will not be displayed.</a:t>
            </a:r>
            <a:endParaRPr lang="en-SG" sz="900" dirty="0">
              <a:solidFill>
                <a:srgbClr val="0070C0"/>
              </a:solidFill>
            </a:endParaRPr>
          </a:p>
          <a:p>
            <a:endParaRPr lang="en-SG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BAA74C-5C10-4FEC-8915-D134CA687104}"/>
              </a:ext>
            </a:extLst>
          </p:cNvPr>
          <p:cNvSpPr/>
          <p:nvPr/>
        </p:nvSpPr>
        <p:spPr>
          <a:xfrm>
            <a:off x="2540000" y="4027646"/>
            <a:ext cx="1412240" cy="249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F06F44-157B-47D8-9A3D-5334C3F1BFF5}"/>
              </a:ext>
            </a:extLst>
          </p:cNvPr>
          <p:cNvSpPr/>
          <p:nvPr/>
        </p:nvSpPr>
        <p:spPr>
          <a:xfrm>
            <a:off x="2570480" y="5022350"/>
            <a:ext cx="2001520" cy="249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164CFD-6FED-4BA6-9C31-25DBFDA89FA5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 flipV="1">
            <a:off x="3952240" y="4152503"/>
            <a:ext cx="1961190" cy="1044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33AC5A-B5DF-42EA-B103-DCBB14C7BEDE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 flipV="1">
            <a:off x="4572000" y="5147207"/>
            <a:ext cx="1341430" cy="49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0C71C675-B6EB-40F6-B024-C8CD44CC94AE}"/>
              </a:ext>
            </a:extLst>
          </p:cNvPr>
          <p:cNvSpPr txBox="1">
            <a:spLocks/>
          </p:cNvSpPr>
          <p:nvPr/>
        </p:nvSpPr>
        <p:spPr>
          <a:xfrm>
            <a:off x="192243" y="202088"/>
            <a:ext cx="8425228" cy="10835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2 – Book link Images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BREAK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074" name="Picture 2" descr="258,290 Break time Images, Stock Photos &amp; Vectors | Shutterstock">
            <a:extLst>
              <a:ext uri="{FF2B5EF4-FFF2-40B4-BE49-F238E27FC236}">
                <a16:creationId xmlns:a16="http://schemas.microsoft.com/office/drawing/2014/main" id="{A0053B7F-D12B-B38A-64E4-82A30BC7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2178" y="1651000"/>
            <a:ext cx="5243094" cy="3759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Slide Number Placeholder 3">
            <a:extLst>
              <a:ext uri="{FF2B5EF4-FFF2-40B4-BE49-F238E27FC236}">
                <a16:creationId xmlns:a16="http://schemas.microsoft.com/office/drawing/2014/main" id="{196CDBD9-AD88-F26B-7A7B-DB0B9019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67FADE-2612-3649-B495-F644A23F288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2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Spring Boot Application accessing the Database</a:t>
            </a:r>
          </a:p>
        </p:txBody>
      </p:sp>
    </p:spTree>
    <p:extLst>
      <p:ext uri="{BB962C8B-B14F-4D97-AF65-F5344CB8AC3E}">
        <p14:creationId xmlns:p14="http://schemas.microsoft.com/office/powerpoint/2010/main" val="372037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2BBEA-1A10-43F9-90BB-2AACA1FD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0411E-5366-4419-90F5-8453EDDF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66" y="291728"/>
            <a:ext cx="8220245" cy="93911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MVC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3-Tier Web Architecture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B5A04-A60C-41DA-BB5D-9F7ED009BA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6855" y="1276518"/>
            <a:ext cx="7477125" cy="3759200"/>
          </a:xfrm>
        </p:spPr>
        <p:txBody>
          <a:bodyPr/>
          <a:lstStyle/>
          <a:p>
            <a:r>
              <a:rPr lang="en-US" sz="1800" dirty="0">
                <a:latin typeface="Amasis MT Pro" panose="02040504050005020304" pitchFamily="18" charset="0"/>
              </a:rPr>
              <a:t>To create applications that can perform transactions (e.g. ticketing, e-commerce, </a:t>
            </a:r>
            <a:r>
              <a:rPr lang="en-US" sz="1800" dirty="0" err="1">
                <a:latin typeface="Amasis MT Pro" panose="02040504050005020304" pitchFamily="18" charset="0"/>
              </a:rPr>
              <a:t>etc</a:t>
            </a:r>
            <a:r>
              <a:rPr lang="en-US" sz="1800" dirty="0">
                <a:latin typeface="Amasis MT Pro" panose="02040504050005020304" pitchFamily="18" charset="0"/>
              </a:rPr>
              <a:t>), we need to have a way to store data. 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In the 3-tier model, we include the database to help us store data.</a:t>
            </a:r>
            <a:endParaRPr lang="en-SG" sz="1800" dirty="0">
              <a:latin typeface="Amasis MT Pro" panose="020405040500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88AAC-AF06-490E-A32A-F1D08A151456}"/>
              </a:ext>
            </a:extLst>
          </p:cNvPr>
          <p:cNvSpPr/>
          <p:nvPr/>
        </p:nvSpPr>
        <p:spPr>
          <a:xfrm>
            <a:off x="796856" y="2832466"/>
            <a:ext cx="3313471" cy="297917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3D631-BEFD-4C24-AE4F-CD6F1156A7FD}"/>
              </a:ext>
            </a:extLst>
          </p:cNvPr>
          <p:cNvSpPr/>
          <p:nvPr/>
        </p:nvSpPr>
        <p:spPr>
          <a:xfrm>
            <a:off x="1023099" y="3080420"/>
            <a:ext cx="2860984" cy="697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 Tier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8C4A0F-7B14-45F6-9243-A040DB188F62}"/>
              </a:ext>
            </a:extLst>
          </p:cNvPr>
          <p:cNvSpPr/>
          <p:nvPr/>
        </p:nvSpPr>
        <p:spPr>
          <a:xfrm>
            <a:off x="1023099" y="4073489"/>
            <a:ext cx="2860984" cy="6288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Tier</a:t>
            </a:r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B5FC9-0241-47E1-A415-F67C71C887F5}"/>
              </a:ext>
            </a:extLst>
          </p:cNvPr>
          <p:cNvSpPr/>
          <p:nvPr/>
        </p:nvSpPr>
        <p:spPr>
          <a:xfrm>
            <a:off x="1023710" y="4998277"/>
            <a:ext cx="2859762" cy="6288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Tier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8384F-1751-45D0-92B8-34985E09C0CA}"/>
              </a:ext>
            </a:extLst>
          </p:cNvPr>
          <p:cNvSpPr txBox="1"/>
          <p:nvPr/>
        </p:nvSpPr>
        <p:spPr>
          <a:xfrm>
            <a:off x="4667230" y="3198167"/>
            <a:ext cx="289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User Interface(UI) to be displayed on the client(e.g. web browser)</a:t>
            </a:r>
            <a:endParaRPr lang="en-SG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96C34-1306-4932-85EE-A9C0CCA964C6}"/>
              </a:ext>
            </a:extLst>
          </p:cNvPr>
          <p:cNvSpPr txBox="1"/>
          <p:nvPr/>
        </p:nvSpPr>
        <p:spPr>
          <a:xfrm>
            <a:off x="4667230" y="4249428"/>
            <a:ext cx="297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Business rules, processes, routing</a:t>
            </a:r>
            <a:endParaRPr lang="en-SG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5D35-185D-4D30-9233-D5A6DA4DFB8A}"/>
              </a:ext>
            </a:extLst>
          </p:cNvPr>
          <p:cNvSpPr txBox="1"/>
          <p:nvPr/>
        </p:nvSpPr>
        <p:spPr>
          <a:xfrm>
            <a:off x="4622420" y="5174216"/>
            <a:ext cx="2980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storage in a database(e.g. MySQL)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F59FB9-FCAD-4458-8920-CAA384C6F14A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884083" y="3429000"/>
            <a:ext cx="7831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C6DB1-5819-431A-B586-B0E962F5053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3884083" y="4387928"/>
            <a:ext cx="78314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0C8DCC-6D9D-42B0-8A9E-3F3B00C09E5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883472" y="5312716"/>
            <a:ext cx="73894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85E590-6B4B-4C46-A26D-6B36C0DA1CB6}"/>
              </a:ext>
            </a:extLst>
          </p:cNvPr>
          <p:cNvSpPr txBox="1"/>
          <p:nvPr/>
        </p:nvSpPr>
        <p:spPr>
          <a:xfrm>
            <a:off x="796855" y="2818810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Booklink</a:t>
            </a:r>
            <a:r>
              <a:rPr lang="en-US" sz="1100" dirty="0"/>
              <a:t> e-store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4655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3254B-2712-4044-B29F-72114490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E38F-3478-45D7-9F03-42612CCA32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957" y="1353364"/>
            <a:ext cx="8298086" cy="4579497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Looking from the MVC perspective</a:t>
            </a:r>
            <a:endParaRPr lang="en-SG" dirty="0">
              <a:latin typeface="Amasis MT Pro" panose="020405040500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83914-8D09-4391-ACCB-30815EB21ED3}"/>
              </a:ext>
            </a:extLst>
          </p:cNvPr>
          <p:cNvGrpSpPr/>
          <p:nvPr/>
        </p:nvGrpSpPr>
        <p:grpSpPr>
          <a:xfrm>
            <a:off x="1537216" y="2638179"/>
            <a:ext cx="5733017" cy="2772021"/>
            <a:chOff x="1432201" y="2964488"/>
            <a:chExt cx="5733017" cy="27720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99C5DA4-D35E-4006-8BE8-6159854B4F14}"/>
                </a:ext>
              </a:extLst>
            </p:cNvPr>
            <p:cNvSpPr/>
            <p:nvPr/>
          </p:nvSpPr>
          <p:spPr>
            <a:xfrm>
              <a:off x="3220199" y="2964488"/>
              <a:ext cx="1810693" cy="100493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  <a:p>
              <a:pPr algn="ctr"/>
              <a:r>
                <a:rPr lang="en-US" sz="1000" dirty="0"/>
                <a:t>(Data structure)</a:t>
              </a:r>
              <a:endParaRPr lang="en-SG" sz="100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669B7E5-70BF-44CB-9691-71DF14EC2716}"/>
                </a:ext>
              </a:extLst>
            </p:cNvPr>
            <p:cNvSpPr/>
            <p:nvPr/>
          </p:nvSpPr>
          <p:spPr>
            <a:xfrm>
              <a:off x="1432201" y="4704533"/>
              <a:ext cx="1810693" cy="100493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</a:t>
              </a:r>
            </a:p>
            <a:p>
              <a:pPr algn="ctr"/>
              <a:r>
                <a:rPr lang="en-US" sz="1000" dirty="0"/>
                <a:t>(User interface)</a:t>
              </a:r>
              <a:endParaRPr lang="en-SG" sz="10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22EC623-62D2-4B1F-BD07-75A6B539785E}"/>
                </a:ext>
              </a:extLst>
            </p:cNvPr>
            <p:cNvSpPr/>
            <p:nvPr/>
          </p:nvSpPr>
          <p:spPr>
            <a:xfrm>
              <a:off x="5053587" y="4704533"/>
              <a:ext cx="1810693" cy="100493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</a:t>
              </a:r>
            </a:p>
            <a:p>
              <a:pPr algn="ctr"/>
              <a:r>
                <a:rPr lang="en-US" sz="1000" dirty="0"/>
                <a:t>(Control logic)</a:t>
              </a:r>
              <a:endParaRPr lang="en-SG" sz="10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A22A5C-CBC3-4D78-82B2-C14B4400C657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2337548" y="3466955"/>
              <a:ext cx="882651" cy="12375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56E766-928E-4CD5-B9C3-F900CA0C5CB2}"/>
                </a:ext>
              </a:extLst>
            </p:cNvPr>
            <p:cNvCxnSpPr>
              <a:stCxn id="7" idx="0"/>
              <a:endCxn id="5" idx="3"/>
            </p:cNvCxnSpPr>
            <p:nvPr/>
          </p:nvCxnSpPr>
          <p:spPr>
            <a:xfrm flipH="1" flipV="1">
              <a:off x="5030892" y="3466955"/>
              <a:ext cx="928042" cy="12375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03251-18F3-4DB3-9B75-41136C30E750}"/>
                </a:ext>
              </a:extLst>
            </p:cNvPr>
            <p:cNvSpPr txBox="1"/>
            <p:nvPr/>
          </p:nvSpPr>
          <p:spPr>
            <a:xfrm>
              <a:off x="3655956" y="4744060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Sends request</a:t>
              </a:r>
              <a:endParaRPr lang="en-SG" sz="1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554D6B5-E2F2-4FC4-9D9A-9397A11BDF33}"/>
                </a:ext>
              </a:extLst>
            </p:cNvPr>
            <p:cNvCxnSpPr/>
            <p:nvPr/>
          </p:nvCxnSpPr>
          <p:spPr>
            <a:xfrm>
              <a:off x="3242894" y="5003801"/>
              <a:ext cx="18106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3F6D4-65D9-4015-88E8-63D1CED1A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2894" y="5477347"/>
              <a:ext cx="1810694" cy="129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5AD6EF-E0DF-4E2B-AE37-065398BC862C}"/>
                </a:ext>
              </a:extLst>
            </p:cNvPr>
            <p:cNvSpPr txBox="1"/>
            <p:nvPr/>
          </p:nvSpPr>
          <p:spPr>
            <a:xfrm>
              <a:off x="3511687" y="5490288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Returns a response</a:t>
              </a:r>
              <a:endParaRPr lang="en-SG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9ED769-DCC9-44CB-93E2-E84C65683BB9}"/>
                </a:ext>
              </a:extLst>
            </p:cNvPr>
            <p:cNvSpPr txBox="1"/>
            <p:nvPr/>
          </p:nvSpPr>
          <p:spPr>
            <a:xfrm>
              <a:off x="5667692" y="3974337"/>
              <a:ext cx="14975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Manipulates the model</a:t>
              </a:r>
              <a:endParaRPr lang="en-SG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1730DB-470F-4FED-8D80-21D63664B4A9}"/>
                </a:ext>
              </a:extLst>
            </p:cNvPr>
            <p:cNvSpPr txBox="1"/>
            <p:nvPr/>
          </p:nvSpPr>
          <p:spPr>
            <a:xfrm>
              <a:off x="1439083" y="3769367"/>
              <a:ext cx="12654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Provides the data to be displayed</a:t>
              </a:r>
              <a:endParaRPr lang="en-SG" sz="1000" dirty="0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FFEE5D46-81E8-4C1D-9D04-398649188FCE}"/>
              </a:ext>
            </a:extLst>
          </p:cNvPr>
          <p:cNvSpPr txBox="1">
            <a:spLocks/>
          </p:cNvSpPr>
          <p:nvPr/>
        </p:nvSpPr>
        <p:spPr>
          <a:xfrm>
            <a:off x="293602" y="324565"/>
            <a:ext cx="8220245" cy="9391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MVC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  <a:sym typeface="Wingdings" panose="05000000000000000000" pitchFamily="2" charset="2"/>
              </a:rPr>
              <a:t>(Model, View, Controller)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2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7D8F0-6CB1-419D-A4BC-A0329E7D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6905F-F9E3-4E3E-B7C7-A8EFC7E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Model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-View-Controller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6FB67-5359-402D-9DD7-FD68C982C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353287"/>
            <a:ext cx="8074353" cy="4494619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The model represents the data and data logic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 Java, we can create classes such as Car, Watch, Employee, etc.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We can also refer to these as Plain Old Java Objects or  </a:t>
            </a:r>
            <a:r>
              <a:rPr lang="en-US" b="1" dirty="0">
                <a:latin typeface="Amasis MT Pro" panose="02040504050005020304" pitchFamily="18" charset="0"/>
              </a:rPr>
              <a:t>POJO. </a:t>
            </a:r>
          </a:p>
          <a:p>
            <a:endParaRPr lang="en-US" b="1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A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POJO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can be used as a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model</a:t>
            </a:r>
            <a:r>
              <a:rPr lang="en-US" dirty="0">
                <a:highlight>
                  <a:srgbClr val="FFFF00"/>
                </a:highlight>
                <a:latin typeface="Amasis MT Pro" panose="02040504050005020304" pitchFamily="18" charset="0"/>
              </a:rPr>
              <a:t>,</a:t>
            </a:r>
            <a:r>
              <a:rPr lang="en-US" dirty="0">
                <a:latin typeface="Amasis MT Pro" panose="02040504050005020304" pitchFamily="18" charset="0"/>
              </a:rPr>
              <a:t> which can then be </a:t>
            </a:r>
            <a:r>
              <a:rPr lang="en-US" dirty="0">
                <a:highlight>
                  <a:srgbClr val="FFFF00"/>
                </a:highlight>
                <a:latin typeface="Amasis MT Pro" panose="02040504050005020304" pitchFamily="18" charset="0"/>
              </a:rPr>
              <a:t>mapped to the data in the database</a:t>
            </a:r>
            <a:r>
              <a:rPr lang="en-US" dirty="0">
                <a:latin typeface="Amasis MT Pro" panose="02040504050005020304" pitchFamily="18" charset="0"/>
              </a:rPr>
              <a:t>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1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Welcome and admin matters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7D78-188C-4244-BB76-6E2B677BA6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0999"/>
            <a:ext cx="7477125" cy="456904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masis MT Pro" panose="02040504050005020304" pitchFamily="18" charset="0"/>
              </a:rPr>
              <a:t>Please ensure that: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Attendance has been captured (via QR code scanning)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A learning laptop is with you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Good view on the display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Course materials are also available at: </a:t>
            </a:r>
            <a:r>
              <a:rPr lang="en-US" sz="1400" dirty="0">
                <a:latin typeface="Amasis MT Pro" panose="02040504050005020304" pitchFamily="18" charset="0"/>
                <a:hlinkClick r:id="rId3"/>
              </a:rPr>
              <a:t>https://github.com/kavithamuniraj/CETSpringBootAY2022</a:t>
            </a:r>
            <a:endParaRPr lang="en-US" sz="1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2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E3EBE-A167-4499-AA66-40912B32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59749D-2ED4-4B5F-BFA1-EEDE6F0B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415674" cy="80254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Springboot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with MySQL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260A4-8F06-43E6-981C-8A244FCFBA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Today we will require the use of </a:t>
            </a:r>
          </a:p>
          <a:p>
            <a:pPr lvl="1"/>
            <a:r>
              <a:rPr lang="en-US" sz="2400" b="1" dirty="0">
                <a:latin typeface="Amasis MT Pro" panose="02040504050005020304" pitchFamily="18" charset="0"/>
              </a:rPr>
              <a:t>MySQL Community Server</a:t>
            </a:r>
          </a:p>
          <a:p>
            <a:pPr lvl="1"/>
            <a:endParaRPr lang="en-US" sz="2400" b="1" dirty="0">
              <a:latin typeface="Amasis MT Pro" panose="02040504050005020304" pitchFamily="18" charset="0"/>
            </a:endParaRPr>
          </a:p>
          <a:p>
            <a:pPr lvl="1"/>
            <a:r>
              <a:rPr lang="en-US" sz="2400" b="1" dirty="0">
                <a:latin typeface="Amasis MT Pro" panose="02040504050005020304" pitchFamily="18" charset="0"/>
              </a:rPr>
              <a:t>MySQL Workbench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4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E3EBE-A167-4499-AA66-40912B32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59749D-2ED4-4B5F-BFA1-EEDE6F0B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Springboot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with MySQL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260A4-8F06-43E6-981C-8A244FCFBA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295053"/>
            <a:ext cx="8096065" cy="4267894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In order to access the database with </a:t>
            </a:r>
            <a:r>
              <a:rPr lang="en-US" dirty="0" err="1">
                <a:latin typeface="Amasis MT Pro" panose="02040504050005020304" pitchFamily="18" charset="0"/>
              </a:rPr>
              <a:t>Springboot</a:t>
            </a:r>
            <a:r>
              <a:rPr lang="en-US" dirty="0">
                <a:latin typeface="Amasis MT Pro" panose="02040504050005020304" pitchFamily="18" charset="0"/>
              </a:rPr>
              <a:t>, we will be including the following dependencies for today’s project: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Spring Boot </a:t>
            </a:r>
            <a:r>
              <a:rPr lang="en-US" dirty="0" err="1">
                <a:latin typeface="Amasis MT Pro" panose="02040504050005020304" pitchFamily="18" charset="0"/>
              </a:rPr>
              <a:t>DevTools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Spring Web</a:t>
            </a:r>
          </a:p>
          <a:p>
            <a:pPr lvl="1"/>
            <a:r>
              <a:rPr lang="en-US" dirty="0" err="1">
                <a:latin typeface="Amasis MT Pro" panose="02040504050005020304" pitchFamily="18" charset="0"/>
              </a:rPr>
              <a:t>Thymeleaf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Spring Data JPA*</a:t>
            </a:r>
          </a:p>
          <a:p>
            <a:pPr lvl="1"/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MySQL Driver*</a:t>
            </a:r>
            <a:endParaRPr lang="en-SG" dirty="0">
              <a:latin typeface="Amasis MT Pro" panose="020405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988E-A7AC-42BA-8A2E-EFB72D3C79EE}"/>
              </a:ext>
            </a:extLst>
          </p:cNvPr>
          <p:cNvSpPr txBox="1"/>
          <p:nvPr/>
        </p:nvSpPr>
        <p:spPr>
          <a:xfrm>
            <a:off x="1401206" y="4418516"/>
            <a:ext cx="492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*The additional dependencies are for connecting to the database and using JPA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6821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A08ED-8267-43D3-9F08-BAEAA433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F062B-5ECC-4FEE-87E4-CA2DC37B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957934" cy="7600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Create L02 project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68A54-EFA0-49D0-B395-08B5C7A3CB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502144"/>
            <a:ext cx="7766456" cy="4483986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Create a new </a:t>
            </a:r>
            <a:r>
              <a:rPr lang="en-US" dirty="0" err="1">
                <a:latin typeface="Amasis MT Pro" panose="02040504050005020304" pitchFamily="18" charset="0"/>
              </a:rPr>
              <a:t>springboot</a:t>
            </a:r>
            <a:r>
              <a:rPr lang="en-US" dirty="0">
                <a:latin typeface="Amasis MT Pro" panose="02040504050005020304" pitchFamily="18" charset="0"/>
              </a:rPr>
              <a:t> project named </a:t>
            </a:r>
            <a:r>
              <a:rPr lang="en-US" b="1" dirty="0">
                <a:latin typeface="Amasis MT Pro" panose="02040504050005020304" pitchFamily="18" charset="0"/>
              </a:rPr>
              <a:t>LP02</a:t>
            </a:r>
            <a:r>
              <a:rPr lang="en-US" dirty="0">
                <a:latin typeface="Amasis MT Pro" panose="02040504050005020304" pitchFamily="18" charset="0"/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Note that we will need the following dependencies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Spring Boot </a:t>
            </a:r>
            <a:r>
              <a:rPr lang="en-US" dirty="0" err="1">
                <a:latin typeface="Amasis MT Pro" panose="02040504050005020304" pitchFamily="18" charset="0"/>
              </a:rPr>
              <a:t>DevTools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Spring Web</a:t>
            </a:r>
          </a:p>
          <a:p>
            <a:pPr lvl="1"/>
            <a:r>
              <a:rPr lang="en-US" dirty="0" err="1">
                <a:latin typeface="Amasis MT Pro" panose="02040504050005020304" pitchFamily="18" charset="0"/>
              </a:rPr>
              <a:t>Thymeleaf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b="1" dirty="0">
                <a:latin typeface="Amasis MT Pro" panose="02040504050005020304" pitchFamily="18" charset="0"/>
              </a:rPr>
              <a:t>Spring Data JPA</a:t>
            </a:r>
          </a:p>
          <a:p>
            <a:pPr lvl="1"/>
            <a:r>
              <a:rPr lang="en-US" b="1" dirty="0">
                <a:latin typeface="Amasis MT Pro" panose="02040504050005020304" pitchFamily="18" charset="0"/>
              </a:rPr>
              <a:t>MySQL Driver</a:t>
            </a:r>
          </a:p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Refer to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Springboot_Project_Setup_Guide.pptx in Day 1 resources </a:t>
            </a:r>
            <a:r>
              <a:rPr lang="en-US" dirty="0">
                <a:latin typeface="Amasis MT Pro" panose="02040504050005020304" pitchFamily="18" charset="0"/>
              </a:rPr>
              <a:t>for details on setting up the </a:t>
            </a:r>
            <a:r>
              <a:rPr lang="en-US" dirty="0" err="1">
                <a:latin typeface="Amasis MT Pro" panose="02040504050005020304" pitchFamily="18" charset="0"/>
              </a:rPr>
              <a:t>springboot</a:t>
            </a:r>
            <a:r>
              <a:rPr lang="en-US" dirty="0">
                <a:latin typeface="Amasis MT Pro" panose="02040504050005020304" pitchFamily="18" charset="0"/>
              </a:rPr>
              <a:t> project.</a:t>
            </a:r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71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27EB6-739B-42D2-9418-E0B8B7D7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CCFF5-48FD-4353-A79B-5F12E342C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47" y="181746"/>
            <a:ext cx="8138149" cy="87697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Prepare and start MySQL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1BC48-5C08-4F26-B302-3EC2942164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8" y="1651000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Start MySQL server if it is not yet started. 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Refer to</a:t>
            </a:r>
            <a:r>
              <a:rPr lang="en-US" b="1" dirty="0">
                <a:latin typeface="Amasis MT Pro" panose="02040504050005020304" pitchFamily="18" charset="0"/>
              </a:rPr>
              <a:t> Starting MySQL Server for Windows 10.docx </a:t>
            </a:r>
            <a:r>
              <a:rPr lang="en-US" dirty="0">
                <a:latin typeface="Amasis MT Pro" panose="02040504050005020304" pitchFamily="18" charset="0"/>
              </a:rPr>
              <a:t>if you are unsure how to start MySQL server.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Start up MySQL Workbench</a:t>
            </a:r>
          </a:p>
          <a:p>
            <a:pPr marL="457200" indent="-457200">
              <a:buFont typeface="+mj-lt"/>
              <a:buAutoNum type="alphaLcParenR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Create a database schema named </a:t>
            </a:r>
            <a:r>
              <a:rPr lang="en-US" b="1" dirty="0" err="1">
                <a:latin typeface="Amasis MT Pro" panose="02040504050005020304" pitchFamily="18" charset="0"/>
              </a:rPr>
              <a:t>cet</a:t>
            </a:r>
            <a:endParaRPr lang="en-SG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40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1D135-46A9-4AF4-B6A1-0773DEBE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7F486-A9F4-4F6B-A721-5E1D12E5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62" y="303586"/>
            <a:ext cx="7882967" cy="114421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 Setup Spring Boot app Database MYSQL properties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30FF9-BA96-480A-BF93-57EFA762E7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Open </a:t>
            </a:r>
            <a:r>
              <a:rPr lang="en-US" b="1" dirty="0" err="1">
                <a:latin typeface="Amasis MT Pro" panose="02040504050005020304" pitchFamily="18" charset="0"/>
              </a:rPr>
              <a:t>application.properties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Copy and paste the configurations below into </a:t>
            </a:r>
            <a:r>
              <a:rPr lang="en-US" b="1" dirty="0" err="1">
                <a:latin typeface="Amasis MT Pro" panose="02040504050005020304" pitchFamily="18" charset="0"/>
              </a:rPr>
              <a:t>application.properties</a:t>
            </a:r>
            <a:endParaRPr lang="en-SG" b="1" dirty="0">
              <a:latin typeface="Amasis MT Pro" panose="020405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B9839-2FCC-4185-92BF-4BBEA33F58DE}"/>
              </a:ext>
            </a:extLst>
          </p:cNvPr>
          <p:cNvSpPr txBox="1"/>
          <p:nvPr/>
        </p:nvSpPr>
        <p:spPr>
          <a:xfrm>
            <a:off x="99076" y="3571095"/>
            <a:ext cx="894584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rgbClr val="0070C0"/>
                </a:solidFill>
              </a:rPr>
              <a:t>spring.datasource.url=</a:t>
            </a:r>
            <a:r>
              <a:rPr lang="en-SG" sz="1600" dirty="0" err="1">
                <a:solidFill>
                  <a:srgbClr val="0070C0"/>
                </a:solidFill>
              </a:rPr>
              <a:t>jdbc:mysql</a:t>
            </a:r>
            <a:r>
              <a:rPr lang="en-SG" sz="1600" dirty="0">
                <a:solidFill>
                  <a:srgbClr val="0070C0"/>
                </a:solidFill>
              </a:rPr>
              <a:t>://${</a:t>
            </a:r>
            <a:r>
              <a:rPr lang="en-SG" sz="1600" dirty="0" err="1">
                <a:solidFill>
                  <a:srgbClr val="0070C0"/>
                </a:solidFill>
              </a:rPr>
              <a:t>MYSQL_HOST:localhost</a:t>
            </a:r>
            <a:r>
              <a:rPr lang="en-SG" sz="1600" dirty="0">
                <a:solidFill>
                  <a:srgbClr val="0070C0"/>
                </a:solidFill>
              </a:rPr>
              <a:t>}:3306/</a:t>
            </a:r>
            <a:r>
              <a:rPr lang="en-SG" sz="1600" dirty="0" err="1">
                <a:solidFill>
                  <a:srgbClr val="0070C0"/>
                </a:solidFill>
              </a:rPr>
              <a:t>cet?serverTimezone</a:t>
            </a:r>
            <a:r>
              <a:rPr lang="en-SG" sz="1600" dirty="0">
                <a:solidFill>
                  <a:srgbClr val="0070C0"/>
                </a:solidFill>
              </a:rPr>
              <a:t>=UTC</a:t>
            </a:r>
          </a:p>
          <a:p>
            <a:r>
              <a:rPr lang="en-SG" sz="1600" dirty="0" err="1">
                <a:solidFill>
                  <a:srgbClr val="0070C0"/>
                </a:solidFill>
              </a:rPr>
              <a:t>spring.datasource.username</a:t>
            </a:r>
            <a:r>
              <a:rPr lang="en-SG" sz="1600" dirty="0">
                <a:solidFill>
                  <a:srgbClr val="0070C0"/>
                </a:solidFill>
              </a:rPr>
              <a:t>=root</a:t>
            </a:r>
          </a:p>
          <a:p>
            <a:r>
              <a:rPr lang="en-SG" sz="1600" dirty="0" err="1">
                <a:solidFill>
                  <a:srgbClr val="0070C0"/>
                </a:solidFill>
              </a:rPr>
              <a:t>spring.datasource.password</a:t>
            </a:r>
            <a:r>
              <a:rPr lang="en-SG" sz="1600" dirty="0">
                <a:solidFill>
                  <a:srgbClr val="0070C0"/>
                </a:solidFill>
              </a:rPr>
              <a:t>=spring</a:t>
            </a:r>
          </a:p>
          <a:p>
            <a:r>
              <a:rPr lang="en-SG" sz="1600" dirty="0" err="1">
                <a:solidFill>
                  <a:srgbClr val="0070C0"/>
                </a:solidFill>
              </a:rPr>
              <a:t>spring.jpa.hibernate.ddl</a:t>
            </a:r>
            <a:r>
              <a:rPr lang="en-SG" sz="1600" dirty="0">
                <a:solidFill>
                  <a:srgbClr val="0070C0"/>
                </a:solidFill>
              </a:rPr>
              <a:t>-auto=update</a:t>
            </a:r>
          </a:p>
          <a:p>
            <a:r>
              <a:rPr lang="en-SG" sz="1600" dirty="0" err="1">
                <a:solidFill>
                  <a:srgbClr val="0070C0"/>
                </a:solidFill>
              </a:rPr>
              <a:t>spring.jpa.show-sql</a:t>
            </a:r>
            <a:r>
              <a:rPr lang="en-SG" sz="1600" dirty="0">
                <a:solidFill>
                  <a:srgbClr val="0070C0"/>
                </a:solidFill>
              </a:rPr>
              <a:t>=true</a:t>
            </a:r>
          </a:p>
          <a:p>
            <a:r>
              <a:rPr lang="en-SG" sz="1600" dirty="0" err="1">
                <a:solidFill>
                  <a:srgbClr val="0070C0"/>
                </a:solidFill>
              </a:rPr>
              <a:t>spring.jpa.properties.hibernate.format_sql</a:t>
            </a:r>
            <a:r>
              <a:rPr lang="en-SG" sz="1600" dirty="0">
                <a:solidFill>
                  <a:srgbClr val="0070C0"/>
                </a:solidFill>
              </a:rPr>
              <a:t>=true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9245D-B480-4D89-AE6F-962A666C3A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2F31CD-90A6-41E1-9603-1C13756C3712}"/>
              </a:ext>
            </a:extLst>
          </p:cNvPr>
          <p:cNvSpPr txBox="1"/>
          <p:nvPr/>
        </p:nvSpPr>
        <p:spPr>
          <a:xfrm>
            <a:off x="665163" y="5368192"/>
            <a:ext cx="245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3300"/>
                </a:solidFill>
              </a:rPr>
              <a:t>Note that in production systems, we should create a different username and password. </a:t>
            </a:r>
            <a:endParaRPr lang="en-SG" sz="12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6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E2FFC-2034-4490-82F5-13F6D899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F3B72-2A19-41ED-A6AB-58AB2F62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6045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Viewing a list of categories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5600A-D8C3-497D-81DF-4478009320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913" y="1225858"/>
            <a:ext cx="7477125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To capture category inventory, we will create the model, view and controller that allows us to view all categories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95B-FD91-44DE-A4F7-AD003F03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77" y="2783373"/>
            <a:ext cx="3968342" cy="256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29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843B6-DEC1-4568-AE93-8FC525EE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934D4-CB02-4916-A450-770B8B54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8769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Viewing a list of categories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9B0C-6091-4440-813B-BFFC10C6F3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2121" y="1278859"/>
            <a:ext cx="8170493" cy="4654107"/>
          </a:xfrm>
        </p:spPr>
        <p:txBody>
          <a:bodyPr/>
          <a:lstStyle/>
          <a:p>
            <a:r>
              <a:rPr lang="en-US" sz="2800" dirty="0">
                <a:latin typeface="Amasis MT Pro" panose="02040504050005020304" pitchFamily="18" charset="0"/>
              </a:rPr>
              <a:t>We will be creating the following:</a:t>
            </a:r>
          </a:p>
          <a:p>
            <a:pPr lvl="1"/>
            <a:r>
              <a:rPr lang="en-US" sz="2400" b="1" dirty="0">
                <a:latin typeface="Amasis MT Pro" panose="02040504050005020304" pitchFamily="18" charset="0"/>
              </a:rPr>
              <a:t>Model: </a:t>
            </a:r>
            <a:r>
              <a:rPr lang="en-US" sz="2400" b="1" dirty="0">
                <a:solidFill>
                  <a:srgbClr val="0070C0"/>
                </a:solidFill>
                <a:latin typeface="Amasis MT Pro" panose="02040504050005020304" pitchFamily="18" charset="0"/>
              </a:rPr>
              <a:t>Category.java</a:t>
            </a:r>
          </a:p>
          <a:p>
            <a:pPr lvl="1"/>
            <a:r>
              <a:rPr lang="en-US" sz="2400" b="1" dirty="0">
                <a:latin typeface="Amasis MT Pro" panose="02040504050005020304" pitchFamily="18" charset="0"/>
              </a:rPr>
              <a:t>View: </a:t>
            </a:r>
            <a:r>
              <a:rPr lang="en-US" sz="2400" b="1" dirty="0">
                <a:solidFill>
                  <a:srgbClr val="0070C0"/>
                </a:solidFill>
                <a:latin typeface="Amasis MT Pro" panose="02040504050005020304" pitchFamily="18" charset="0"/>
              </a:rPr>
              <a:t>view_categories.html </a:t>
            </a:r>
          </a:p>
          <a:p>
            <a:pPr lvl="1"/>
            <a:r>
              <a:rPr lang="en-US" sz="2400" b="1" dirty="0">
                <a:latin typeface="Amasis MT Pro" panose="02040504050005020304" pitchFamily="18" charset="0"/>
              </a:rPr>
              <a:t>Controller: </a:t>
            </a:r>
            <a:r>
              <a:rPr lang="en-US" sz="2400" b="1" dirty="0">
                <a:solidFill>
                  <a:srgbClr val="0070C0"/>
                </a:solidFill>
                <a:latin typeface="Amasis MT Pro" panose="02040504050005020304" pitchFamily="18" charset="0"/>
              </a:rPr>
              <a:t>CategoryController.java</a:t>
            </a:r>
          </a:p>
          <a:p>
            <a:pPr lvl="1"/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800" dirty="0">
                <a:latin typeface="Amasis MT Pro" panose="02040504050005020304" pitchFamily="18" charset="0"/>
              </a:rPr>
              <a:t>In addition, to allow easy access to the database, we will create a repository interface to help with CRUD (Create, read, update and delete) operations</a:t>
            </a:r>
          </a:p>
          <a:p>
            <a:pPr lvl="1"/>
            <a:r>
              <a:rPr lang="en-US" sz="2400" b="1" dirty="0">
                <a:latin typeface="Amasis MT Pro" panose="02040504050005020304" pitchFamily="18" charset="0"/>
              </a:rPr>
              <a:t>Repository: </a:t>
            </a:r>
            <a:r>
              <a:rPr lang="en-US" sz="2400" b="1" dirty="0">
                <a:solidFill>
                  <a:srgbClr val="0070C0"/>
                </a:solidFill>
                <a:latin typeface="Amasis MT Pro" panose="02040504050005020304" pitchFamily="18" charset="0"/>
              </a:rPr>
              <a:t>CategoryRepository.java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E670A-4308-4E0F-BEBA-EC4B815B5107}"/>
              </a:ext>
            </a:extLst>
          </p:cNvPr>
          <p:cNvSpPr txBox="1"/>
          <p:nvPr/>
        </p:nvSpPr>
        <p:spPr>
          <a:xfrm>
            <a:off x="3570804" y="5826561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CRUD?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DB5EC-8CF8-4818-9B20-A6EE9391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48D73-5743-4F93-B340-7A3DAFEF6D5B}"/>
              </a:ext>
            </a:extLst>
          </p:cNvPr>
          <p:cNvSpPr txBox="1"/>
          <p:nvPr/>
        </p:nvSpPr>
        <p:spPr>
          <a:xfrm>
            <a:off x="427904" y="465732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an interface?</a:t>
            </a:r>
            <a:endParaRPr lang="en-SG" dirty="0">
              <a:solidFill>
                <a:srgbClr val="FF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2A44A-7F24-40B6-8696-B0D5F4ECB108}"/>
              </a:ext>
            </a:extLst>
          </p:cNvPr>
          <p:cNvGrpSpPr/>
          <p:nvPr/>
        </p:nvGrpSpPr>
        <p:grpSpPr>
          <a:xfrm>
            <a:off x="795004" y="1352448"/>
            <a:ext cx="7652124" cy="4289607"/>
            <a:chOff x="1224232" y="3319139"/>
            <a:chExt cx="6386382" cy="36585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A402E-0E0E-43D7-892C-787B9FD49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946" y="5297988"/>
              <a:ext cx="2601560" cy="167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E3CF04-70AA-4388-984E-BCF6C59D1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4232" y="3319139"/>
              <a:ext cx="6386382" cy="148976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AE124E-8584-43AC-809B-8645379CC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047" y="4576591"/>
              <a:ext cx="380246" cy="714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772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529694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B6A83-F873-4BBE-8B59-39781B29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2608D-5D25-4EE0-8A23-B8944DDF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8B265-8774-44D5-A057-D209E25745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0223" y="1303175"/>
            <a:ext cx="7968475" cy="3864247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The class diagram shows a POJO, </a:t>
            </a:r>
          </a:p>
          <a:p>
            <a:r>
              <a:rPr lang="en-US" dirty="0">
                <a:latin typeface="Amasis MT Pro" panose="02040504050005020304" pitchFamily="18" charset="0"/>
              </a:rPr>
              <a:t>By using some annotations, we can enable the </a:t>
            </a:r>
            <a:r>
              <a:rPr lang="en-US" b="1" dirty="0">
                <a:latin typeface="Amasis MT Pro" panose="02040504050005020304" pitchFamily="18" charset="0"/>
              </a:rPr>
              <a:t>Category</a:t>
            </a:r>
            <a:r>
              <a:rPr lang="en-US" dirty="0">
                <a:latin typeface="Amasis MT Pro" panose="02040504050005020304" pitchFamily="18" charset="0"/>
              </a:rPr>
              <a:t> class to map to the database.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06244-C8F9-40B7-9157-393782AEE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80" r="59389"/>
          <a:stretch/>
        </p:blipFill>
        <p:spPr>
          <a:xfrm>
            <a:off x="2629589" y="2798605"/>
            <a:ext cx="3583783" cy="25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1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Admin matters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7D78-188C-4244-BB76-6E2B677BA6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353288"/>
            <a:ext cx="7477125" cy="494118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masis MT Pro" panose="02040504050005020304" pitchFamily="18" charset="0"/>
              </a:rPr>
              <a:t>A tidy/clean laptop is a good laptop for learning</a:t>
            </a:r>
          </a:p>
          <a:p>
            <a:pPr marL="0" indent="0">
              <a:buNone/>
            </a:pPr>
            <a:endParaRPr lang="en-US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Files c</a:t>
            </a:r>
            <a:r>
              <a:rPr lang="en-US" sz="2400" dirty="0">
                <a:latin typeface="Amasis MT Pro" panose="02040504050005020304" pitchFamily="18" charset="0"/>
              </a:rPr>
              <a:t>reated on the laptop will linger on. To prevent this: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Create a folder in the "Documents" location for this workshop</a:t>
            </a:r>
          </a:p>
          <a:p>
            <a:pPr marL="914400" lvl="2" indent="0">
              <a:buNone/>
            </a:pPr>
            <a:r>
              <a:rPr lang="en-US" dirty="0">
                <a:latin typeface="Amasis MT Pro" panose="02040504050005020304" pitchFamily="18" charset="0"/>
              </a:rPr>
              <a:t>E.g. “</a:t>
            </a:r>
            <a:r>
              <a:rPr lang="en-US" dirty="0" err="1">
                <a:latin typeface="Amasis MT Pro" panose="02040504050005020304" pitchFamily="18" charset="0"/>
              </a:rPr>
              <a:t>SpringBoot</a:t>
            </a:r>
            <a:r>
              <a:rPr lang="en-US" dirty="0">
                <a:latin typeface="Amasis MT Pro" panose="02040504050005020304" pitchFamily="18" charset="0"/>
              </a:rPr>
              <a:t>-Alan" or “</a:t>
            </a:r>
            <a:r>
              <a:rPr lang="en-US" dirty="0" err="1">
                <a:latin typeface="Amasis MT Pro" panose="02040504050005020304" pitchFamily="18" charset="0"/>
              </a:rPr>
              <a:t>SpringBoot-PeterPan</a:t>
            </a:r>
            <a:r>
              <a:rPr lang="en-US" dirty="0">
                <a:latin typeface="Amasis MT Pro" panose="02040504050005020304" pitchFamily="18" charset="0"/>
              </a:rPr>
              <a:t>“</a:t>
            </a:r>
          </a:p>
          <a:p>
            <a:pPr marL="914400" lvl="2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All user created files to be placed in this folder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Delete that folder after the course</a:t>
            </a:r>
          </a:p>
        </p:txBody>
      </p:sp>
    </p:spTree>
    <p:extLst>
      <p:ext uri="{BB962C8B-B14F-4D97-AF65-F5344CB8AC3E}">
        <p14:creationId xmlns:p14="http://schemas.microsoft.com/office/powerpoint/2010/main" val="3488485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AB516-8B54-49CF-95C1-230A9A1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F4D412-0C83-47A8-BD13-DC820396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288083" cy="7139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0F46A-F0D9-4BCF-8DD9-BF917169FA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9" y="1283836"/>
            <a:ext cx="7477125" cy="375920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To create a model that will map to the database, we need to follow the steps below: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latin typeface="Amasis MT Pro" panose="02040504050005020304" pitchFamily="18" charset="0"/>
              </a:rPr>
              <a:t>Create the POJO based on the class diagram.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latin typeface="Amasis MT Pro" panose="02040504050005020304" pitchFamily="18" charset="0"/>
              </a:rPr>
              <a:t>Add the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@Entity </a:t>
            </a:r>
            <a:r>
              <a:rPr lang="en-US" dirty="0">
                <a:latin typeface="Amasis MT Pro" panose="02040504050005020304" pitchFamily="18" charset="0"/>
              </a:rPr>
              <a:t>annotation before the class declaration.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latin typeface="Amasis MT Pro" panose="02040504050005020304" pitchFamily="18" charset="0"/>
              </a:rPr>
              <a:t>Add the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@Id</a:t>
            </a:r>
            <a:r>
              <a:rPr lang="en-US" dirty="0">
                <a:highlight>
                  <a:srgbClr val="FFFF00"/>
                </a:highlight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and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@</a:t>
            </a:r>
            <a:r>
              <a:rPr lang="en-US" b="1" dirty="0" err="1">
                <a:highlight>
                  <a:srgbClr val="FFFF00"/>
                </a:highlight>
                <a:latin typeface="Amasis MT Pro" panose="02040504050005020304" pitchFamily="18" charset="0"/>
              </a:rPr>
              <a:t>GeneratedValue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annotation just before the field that is meant to be the primary key.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893B0-3E60-4E82-ACF5-951FB9AFA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80" r="59389"/>
          <a:stretch/>
        </p:blipFill>
        <p:spPr>
          <a:xfrm>
            <a:off x="1435069" y="3740977"/>
            <a:ext cx="2105393" cy="15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98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E122B-3863-48B9-BDAD-3E374D72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9A5E9-5B33-4D80-BDAC-1221B58E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7213116" cy="8876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Creating 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22AED-752F-44FB-AA74-577C24801F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387503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sis MT Pro" panose="02040504050005020304" pitchFamily="18" charset="0"/>
              </a:rPr>
              <a:t>Right-click on the project package under </a:t>
            </a:r>
            <a:r>
              <a:rPr lang="en-US" b="1" dirty="0" err="1">
                <a:latin typeface="Amasis MT Pro" panose="02040504050005020304" pitchFamily="18" charset="0"/>
              </a:rPr>
              <a:t>src</a:t>
            </a:r>
            <a:r>
              <a:rPr lang="en-US" b="1" dirty="0">
                <a:latin typeface="Amasis MT Pro" panose="02040504050005020304" pitchFamily="18" charset="0"/>
              </a:rPr>
              <a:t>/main/java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masis MT Pro" panose="02040504050005020304" pitchFamily="18" charset="0"/>
              </a:rPr>
              <a:t>Select </a:t>
            </a:r>
            <a:r>
              <a:rPr lang="en-US" b="1" dirty="0">
                <a:latin typeface="Amasis MT Pro" panose="02040504050005020304" pitchFamily="18" charset="0"/>
              </a:rPr>
              <a:t>New &gt; Class</a:t>
            </a:r>
            <a:endParaRPr lang="en-SG" b="1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165C4-1596-439D-A5A2-8F77096C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3" y="3267103"/>
            <a:ext cx="7587762" cy="2442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D46B7-5D3F-4B23-8066-4EB37558C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7FEA-AC30-49D2-9082-912D18CD3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80" r="59389"/>
          <a:stretch/>
        </p:blipFill>
        <p:spPr>
          <a:xfrm>
            <a:off x="7148367" y="901155"/>
            <a:ext cx="993921" cy="7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AB5EBB-2830-453F-809C-A7457A6C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82" y="4543373"/>
            <a:ext cx="3472205" cy="1733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E122B-3863-48B9-BDAD-3E374D72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9A5E9-5B33-4D80-BDAC-1221B58E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6" y="281463"/>
            <a:ext cx="8126383" cy="78098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Creating 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22AED-752F-44FB-AA74-577C24801F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4" y="1651000"/>
            <a:ext cx="3555144" cy="3759200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>
                <a:latin typeface="Amasis MT Pro" panose="02040504050005020304" pitchFamily="18" charset="0"/>
              </a:rPr>
              <a:t>Name the class </a:t>
            </a:r>
            <a:r>
              <a:rPr lang="en-US" b="1" dirty="0">
                <a:latin typeface="Amasis MT Pro" panose="02040504050005020304" pitchFamily="18" charset="0"/>
              </a:rPr>
              <a:t>Category</a:t>
            </a: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rabicPeriod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dirty="0">
                <a:latin typeface="Amasis MT Pro" panose="02040504050005020304" pitchFamily="18" charset="0"/>
              </a:rPr>
              <a:t>Click </a:t>
            </a:r>
            <a:r>
              <a:rPr lang="en-US" b="1" dirty="0">
                <a:latin typeface="Amasis MT Pro" panose="02040504050005020304" pitchFamily="18" charset="0"/>
              </a:rPr>
              <a:t>Finish</a:t>
            </a:r>
          </a:p>
          <a:p>
            <a:pPr marL="457200" indent="-457200">
              <a:buFont typeface="+mj-lt"/>
              <a:buAutoNum type="arabicPeriod" startAt="4"/>
            </a:pPr>
            <a:endParaRPr lang="en-US" b="1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dirty="0">
                <a:latin typeface="Amasis MT Pro" panose="02040504050005020304" pitchFamily="18" charset="0"/>
              </a:rPr>
              <a:t>You should see </a:t>
            </a:r>
            <a:r>
              <a:rPr lang="en-US" b="1" dirty="0">
                <a:latin typeface="Amasis MT Pro" panose="02040504050005020304" pitchFamily="18" charset="0"/>
              </a:rPr>
              <a:t>Category.java </a:t>
            </a:r>
            <a:r>
              <a:rPr lang="en-US" dirty="0">
                <a:latin typeface="Amasis MT Pro" panose="02040504050005020304" pitchFamily="18" charset="0"/>
              </a:rPr>
              <a:t>as shown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D46B7-5D3F-4B23-8066-4EB37558C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E6AB2-73CE-47F5-94D5-0B9C1557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657" y="1062447"/>
            <a:ext cx="2974204" cy="306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2E157-049B-4957-B65A-D8D1A2062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680" r="59389"/>
          <a:stretch/>
        </p:blipFill>
        <p:spPr>
          <a:xfrm>
            <a:off x="7148367" y="901155"/>
            <a:ext cx="993921" cy="7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5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E122B-3863-48B9-BDAD-3E374D72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9A5E9-5B33-4D80-BDAC-1221B58E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8" y="125302"/>
            <a:ext cx="8038871" cy="67629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Creating 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22AED-752F-44FB-AA74-577C24801F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5725" y="801592"/>
            <a:ext cx="4071485" cy="4945251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sz="2000" dirty="0">
                <a:latin typeface="Amasis MT Pro" panose="02040504050005020304" pitchFamily="18" charset="0"/>
              </a:rPr>
              <a:t>Modify the </a:t>
            </a:r>
            <a:r>
              <a:rPr lang="en-US" sz="2000" b="1" dirty="0">
                <a:latin typeface="Amasis MT Pro" panose="02040504050005020304" pitchFamily="18" charset="0"/>
              </a:rPr>
              <a:t>Category</a:t>
            </a:r>
            <a:r>
              <a:rPr lang="en-US" sz="2000" dirty="0">
                <a:latin typeface="Amasis MT Pro" panose="02040504050005020304" pitchFamily="18" charset="0"/>
              </a:rPr>
              <a:t> class to include the </a:t>
            </a:r>
            <a:r>
              <a:rPr lang="en-US" sz="2000" b="1" dirty="0">
                <a:latin typeface="Amasis MT Pro" panose="02040504050005020304" pitchFamily="18" charset="0"/>
              </a:rPr>
              <a:t>id</a:t>
            </a:r>
            <a:r>
              <a:rPr lang="en-US" sz="2000" dirty="0">
                <a:latin typeface="Amasis MT Pro" panose="02040504050005020304" pitchFamily="18" charset="0"/>
              </a:rPr>
              <a:t> and </a:t>
            </a:r>
            <a:r>
              <a:rPr lang="en-US" sz="2000" b="1" dirty="0">
                <a:latin typeface="Amasis MT Pro" panose="02040504050005020304" pitchFamily="18" charset="0"/>
              </a:rPr>
              <a:t>name</a:t>
            </a:r>
            <a:r>
              <a:rPr lang="en-US" sz="2000" dirty="0">
                <a:latin typeface="Amasis MT Pro" panose="02040504050005020304" pitchFamily="18" charset="0"/>
              </a:rPr>
              <a:t> as shown</a:t>
            </a:r>
          </a:p>
          <a:p>
            <a:pPr>
              <a:buFont typeface="+mj-lt"/>
              <a:buAutoNum type="arabicPeriod" startAt="7"/>
            </a:pPr>
            <a:endParaRPr lang="en-US" sz="2000" dirty="0">
              <a:latin typeface="Amasis MT Pro" panose="02040504050005020304" pitchFamily="18" charset="0"/>
            </a:endParaRPr>
          </a:p>
          <a:p>
            <a:pPr>
              <a:buFont typeface="+mj-lt"/>
              <a:buAutoNum type="arabicPeriod" startAt="7"/>
            </a:pPr>
            <a:r>
              <a:rPr lang="en-US" sz="2000" dirty="0">
                <a:latin typeface="Amasis MT Pro" panose="02040504050005020304" pitchFamily="18" charset="0"/>
              </a:rPr>
              <a:t>Right-click in the empty space below the fields</a:t>
            </a:r>
          </a:p>
          <a:p>
            <a:pPr>
              <a:buFont typeface="+mj-lt"/>
              <a:buAutoNum type="arabicPeriod" startAt="7"/>
            </a:pPr>
            <a:endParaRPr lang="en-US" sz="2000" dirty="0">
              <a:latin typeface="Amasis MT Pro" panose="02040504050005020304" pitchFamily="18" charset="0"/>
            </a:endParaRPr>
          </a:p>
          <a:p>
            <a:pPr>
              <a:buFont typeface="+mj-lt"/>
              <a:buAutoNum type="arabicPeriod" startAt="7"/>
            </a:pPr>
            <a:r>
              <a:rPr lang="en-US" sz="2000" dirty="0">
                <a:latin typeface="Amasis MT Pro" panose="02040504050005020304" pitchFamily="18" charset="0"/>
              </a:rPr>
              <a:t>Select </a:t>
            </a:r>
            <a:r>
              <a:rPr lang="en-US" sz="2000" b="1" dirty="0">
                <a:latin typeface="Amasis MT Pro" panose="02040504050005020304" pitchFamily="18" charset="0"/>
              </a:rPr>
              <a:t>Source &gt; Generate Getters and Setters…</a:t>
            </a:r>
          </a:p>
          <a:p>
            <a:pPr>
              <a:buFont typeface="+mj-lt"/>
              <a:buAutoNum type="arabicPeriod" startAt="7"/>
            </a:pPr>
            <a:endParaRPr lang="en-US" sz="2000" b="1" dirty="0">
              <a:latin typeface="Amasis MT Pro" panose="02040504050005020304" pitchFamily="18" charset="0"/>
            </a:endParaRPr>
          </a:p>
          <a:p>
            <a:pPr>
              <a:buFont typeface="+mj-lt"/>
              <a:buAutoNum type="arabicPeriod" startAt="7"/>
            </a:pPr>
            <a:r>
              <a:rPr lang="en-US" sz="2000" dirty="0">
                <a:latin typeface="Amasis MT Pro" panose="02040504050005020304" pitchFamily="18" charset="0"/>
              </a:rPr>
              <a:t>Click </a:t>
            </a:r>
            <a:r>
              <a:rPr lang="en-US" sz="2000" b="1" dirty="0">
                <a:latin typeface="Amasis MT Pro" panose="02040504050005020304" pitchFamily="18" charset="0"/>
              </a:rPr>
              <a:t>Select All </a:t>
            </a:r>
            <a:r>
              <a:rPr lang="en-US" sz="2000" dirty="0">
                <a:latin typeface="Amasis MT Pro" panose="02040504050005020304" pitchFamily="18" charset="0"/>
              </a:rPr>
              <a:t>and</a:t>
            </a:r>
            <a:r>
              <a:rPr lang="en-US" sz="2000" b="1" dirty="0">
                <a:latin typeface="Amasis MT Pro" panose="02040504050005020304" pitchFamily="18" charset="0"/>
              </a:rPr>
              <a:t> Generate</a:t>
            </a:r>
          </a:p>
          <a:p>
            <a:pPr>
              <a:buFont typeface="+mj-lt"/>
              <a:buAutoNum type="arabicPeriod" startAt="7"/>
            </a:pPr>
            <a:endParaRPr lang="en-US" sz="2000" b="1" dirty="0">
              <a:latin typeface="Amasis MT Pro" panose="02040504050005020304" pitchFamily="18" charset="0"/>
            </a:endParaRPr>
          </a:p>
          <a:p>
            <a:pPr>
              <a:buFont typeface="+mj-lt"/>
              <a:buAutoNum type="arabicPeriod" startAt="7"/>
            </a:pPr>
            <a:r>
              <a:rPr lang="en-US" sz="2000" dirty="0">
                <a:latin typeface="Amasis MT Pro" panose="02040504050005020304" pitchFamily="18" charset="0"/>
              </a:rPr>
              <a:t>The getters and setters will be generated for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D46B7-5D3F-4B23-8066-4EB37558C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D68E-4AEC-45D1-88B7-DC7E11A7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078" y="865307"/>
            <a:ext cx="2760003" cy="1814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0FC56-8FC3-4879-8686-87E70A326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078" y="2739593"/>
            <a:ext cx="3230110" cy="3423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D826F-4EFE-4E90-89C4-A12732DE1FF3}"/>
              </a:ext>
            </a:extLst>
          </p:cNvPr>
          <p:cNvSpPr txBox="1"/>
          <p:nvPr/>
        </p:nvSpPr>
        <p:spPr>
          <a:xfrm>
            <a:off x="588666" y="5746843"/>
            <a:ext cx="410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What happens if we do not create a constructor?</a:t>
            </a:r>
            <a:endParaRPr lang="en-SG" sz="1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56FA6-1C3D-4861-8B67-9382362EFE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680" r="59389"/>
          <a:stretch/>
        </p:blipFill>
        <p:spPr>
          <a:xfrm>
            <a:off x="7268923" y="805532"/>
            <a:ext cx="1599815" cy="11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4FF52-56AA-428E-90DE-B28ECDD6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41" y="1950243"/>
            <a:ext cx="3451953" cy="40066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E122B-3863-48B9-BDAD-3E374D72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9A5E9-5B33-4D80-BDAC-1221B58E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56" y="138874"/>
            <a:ext cx="8123835" cy="73364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Creating 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22AED-752F-44FB-AA74-577C24801F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893" y="1075565"/>
            <a:ext cx="4705732" cy="5027523"/>
          </a:xfrm>
        </p:spPr>
        <p:txBody>
          <a:bodyPr/>
          <a:lstStyle/>
          <a:p>
            <a:pPr>
              <a:buFont typeface="+mj-lt"/>
              <a:buAutoNum type="arabicPeriod" startAt="12"/>
            </a:pPr>
            <a:r>
              <a:rPr lang="en-US" dirty="0">
                <a:latin typeface="Amasis MT Pro" panose="02040504050005020304" pitchFamily="18" charset="0"/>
              </a:rPr>
              <a:t>Add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@Entity </a:t>
            </a:r>
            <a:r>
              <a:rPr lang="en-US" dirty="0">
                <a:latin typeface="Amasis MT Pro" panose="02040504050005020304" pitchFamily="18" charset="0"/>
              </a:rPr>
              <a:t>just before </a:t>
            </a:r>
            <a:r>
              <a:rPr lang="en-US" i="1" dirty="0">
                <a:latin typeface="Amasis MT Pro" panose="02040504050005020304" pitchFamily="18" charset="0"/>
              </a:rPr>
              <a:t>public class Category</a:t>
            </a:r>
            <a:r>
              <a:rPr lang="en-US" dirty="0">
                <a:latin typeface="Amasis MT Pro" panose="02040504050005020304" pitchFamily="18" charset="0"/>
              </a:rPr>
              <a:t>..</a:t>
            </a:r>
          </a:p>
          <a:p>
            <a:pPr>
              <a:buFont typeface="+mj-lt"/>
              <a:buAutoNum type="arabicPeriod" startAt="12"/>
            </a:pPr>
            <a:endParaRPr lang="en-US" dirty="0">
              <a:latin typeface="Amasis MT Pro" panose="02040504050005020304" pitchFamily="18" charset="0"/>
            </a:endParaRPr>
          </a:p>
          <a:p>
            <a:pPr>
              <a:buFont typeface="+mj-lt"/>
              <a:buAutoNum type="arabicPeriod" startAt="12"/>
            </a:pPr>
            <a:r>
              <a:rPr lang="en-US" dirty="0">
                <a:latin typeface="Amasis MT Pro" panose="02040504050005020304" pitchFamily="18" charset="0"/>
              </a:rPr>
              <a:t>Add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@Id </a:t>
            </a:r>
            <a:r>
              <a:rPr lang="en-US" dirty="0">
                <a:latin typeface="Amasis MT Pro" panose="02040504050005020304" pitchFamily="18" charset="0"/>
              </a:rPr>
              <a:t>and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@</a:t>
            </a:r>
            <a:r>
              <a:rPr lang="en-US" b="1" dirty="0" err="1">
                <a:highlight>
                  <a:srgbClr val="FFFF00"/>
                </a:highlight>
                <a:latin typeface="Amasis MT Pro" panose="02040504050005020304" pitchFamily="18" charset="0"/>
              </a:rPr>
              <a:t>GeneratedValue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(strategy=</a:t>
            </a:r>
            <a:r>
              <a:rPr lang="en-US" b="1" dirty="0" err="1">
                <a:highlight>
                  <a:srgbClr val="FFFF00"/>
                </a:highlight>
                <a:latin typeface="Amasis MT Pro" panose="02040504050005020304" pitchFamily="18" charset="0"/>
              </a:rPr>
              <a:t>GenerationType.IDENTITY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) </a:t>
            </a:r>
            <a:r>
              <a:rPr lang="en-US" dirty="0">
                <a:latin typeface="Amasis MT Pro" panose="02040504050005020304" pitchFamily="18" charset="0"/>
              </a:rPr>
              <a:t>just before the fields </a:t>
            </a:r>
          </a:p>
          <a:p>
            <a:pPr>
              <a:buFont typeface="+mj-lt"/>
              <a:buAutoNum type="arabicPeriod" startAt="12"/>
            </a:pPr>
            <a:endParaRPr lang="en-US" dirty="0">
              <a:latin typeface="Amasis MT Pro" panose="02040504050005020304" pitchFamily="18" charset="0"/>
            </a:endParaRPr>
          </a:p>
          <a:p>
            <a:pPr>
              <a:buFont typeface="+mj-lt"/>
              <a:buAutoNum type="arabicPeriod" startAt="12"/>
            </a:pPr>
            <a:r>
              <a:rPr lang="en-US" dirty="0">
                <a:latin typeface="Amasis MT Pro" panose="02040504050005020304" pitchFamily="18" charset="0"/>
              </a:rPr>
              <a:t>The annotations will have a red line below them, remember to </a:t>
            </a:r>
            <a:r>
              <a:rPr lang="en-US" dirty="0">
                <a:highlight>
                  <a:srgbClr val="FFFF00"/>
                </a:highlight>
                <a:latin typeface="Amasis MT Pro" panose="02040504050005020304" pitchFamily="18" charset="0"/>
              </a:rPr>
              <a:t>import the required libraries</a:t>
            </a:r>
            <a:r>
              <a:rPr lang="en-US" dirty="0">
                <a:latin typeface="Amasis MT Pro" panose="02040504050005020304" pitchFamily="18" charset="0"/>
              </a:rPr>
              <a:t>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D46B7-5D3F-4B23-8066-4EB37558C3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9C47ED-BEDE-4E16-80E8-E561FAE4ADC2}"/>
              </a:ext>
            </a:extLst>
          </p:cNvPr>
          <p:cNvSpPr/>
          <p:nvPr/>
        </p:nvSpPr>
        <p:spPr>
          <a:xfrm>
            <a:off x="5715000" y="2356338"/>
            <a:ext cx="2523392" cy="61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0BDFA2-8640-40A7-AA3D-75CF20CD6D4C}"/>
              </a:ext>
            </a:extLst>
          </p:cNvPr>
          <p:cNvCxnSpPr>
            <a:cxnSpLocks/>
          </p:cNvCxnSpPr>
          <p:nvPr/>
        </p:nvCxnSpPr>
        <p:spPr>
          <a:xfrm flipV="1">
            <a:off x="4142741" y="2971800"/>
            <a:ext cx="1572259" cy="145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68178C5-2BF5-49CA-B1EA-74FFD0E9153C}"/>
              </a:ext>
            </a:extLst>
          </p:cNvPr>
          <p:cNvSpPr/>
          <p:nvPr/>
        </p:nvSpPr>
        <p:spPr>
          <a:xfrm>
            <a:off x="5681350" y="3184465"/>
            <a:ext cx="536331" cy="13188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AFDDA2-C50D-4F54-893F-F9EF37A27DBA}"/>
              </a:ext>
            </a:extLst>
          </p:cNvPr>
          <p:cNvSpPr/>
          <p:nvPr/>
        </p:nvSpPr>
        <p:spPr>
          <a:xfrm>
            <a:off x="5949516" y="3553742"/>
            <a:ext cx="268166" cy="13188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0AD63-55B9-465F-9C31-13DD99FE8120}"/>
              </a:ext>
            </a:extLst>
          </p:cNvPr>
          <p:cNvSpPr/>
          <p:nvPr/>
        </p:nvSpPr>
        <p:spPr>
          <a:xfrm>
            <a:off x="5949516" y="3685626"/>
            <a:ext cx="2995578" cy="13188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A7A7AC-D30F-48CE-AB7B-94E059027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80" r="59389"/>
          <a:stretch/>
        </p:blipFill>
        <p:spPr>
          <a:xfrm>
            <a:off x="7190379" y="942801"/>
            <a:ext cx="993921" cy="713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F43CD-F5D0-4E7E-A108-EB1FAB0CA84D}"/>
              </a:ext>
            </a:extLst>
          </p:cNvPr>
          <p:cNvSpPr txBox="1"/>
          <p:nvPr/>
        </p:nvSpPr>
        <p:spPr>
          <a:xfrm>
            <a:off x="7292172" y="3946561"/>
            <a:ext cx="1700231" cy="584775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The </a:t>
            </a:r>
            <a:r>
              <a:rPr lang="en-US" sz="800" b="1" dirty="0"/>
              <a:t>@Id </a:t>
            </a:r>
            <a:r>
              <a:rPr lang="en-US" sz="800" dirty="0"/>
              <a:t>and </a:t>
            </a:r>
            <a:r>
              <a:rPr lang="en-US" sz="800" b="1" dirty="0"/>
              <a:t>@</a:t>
            </a:r>
            <a:r>
              <a:rPr lang="en-US" sz="800" b="1" dirty="0" err="1"/>
              <a:t>GeneratedValue</a:t>
            </a:r>
            <a:r>
              <a:rPr lang="en-US" sz="800" b="1" dirty="0"/>
              <a:t> </a:t>
            </a:r>
            <a:r>
              <a:rPr lang="en-US" sz="800" dirty="0"/>
              <a:t>annotations directly before a field indicates that the field(in this case, </a:t>
            </a:r>
            <a:r>
              <a:rPr lang="en-US" sz="800" b="1" dirty="0"/>
              <a:t>id</a:t>
            </a:r>
            <a:r>
              <a:rPr lang="en-US" sz="800" dirty="0"/>
              <a:t>) is the primary key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177437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EBA09E-73B5-43FC-8A35-077153984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98"/>
          <a:stretch/>
        </p:blipFill>
        <p:spPr>
          <a:xfrm>
            <a:off x="4724172" y="4521521"/>
            <a:ext cx="3658700" cy="1808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C8F39A-C059-451C-9FA1-826D8D172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941"/>
          <a:stretch/>
        </p:blipFill>
        <p:spPr>
          <a:xfrm>
            <a:off x="4787509" y="1449640"/>
            <a:ext cx="3659619" cy="26784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1D135-46A9-4AF4-B6A1-0773DEBE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7F486-A9F4-4F6B-A721-5E1D12E5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71" y="165409"/>
            <a:ext cx="7936853" cy="7139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Creating Category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30FF9-BA96-480A-BF93-57EFA762E7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7111" y="1198633"/>
            <a:ext cx="4570398" cy="4269170"/>
          </a:xfrm>
        </p:spPr>
        <p:txBody>
          <a:bodyPr/>
          <a:lstStyle/>
          <a:p>
            <a:pPr marL="457200" indent="-457200">
              <a:buFont typeface="+mj-lt"/>
              <a:buAutoNum type="arabicPeriod" startAt="15"/>
            </a:pPr>
            <a:r>
              <a:rPr lang="en-US" dirty="0">
                <a:latin typeface="Amasis MT Pro" panose="02040504050005020304" pitchFamily="18" charset="0"/>
              </a:rPr>
              <a:t>Execute </a:t>
            </a:r>
            <a:r>
              <a:rPr lang="en-US" b="1" dirty="0">
                <a:latin typeface="Amasis MT Pro" panose="02040504050005020304" pitchFamily="18" charset="0"/>
              </a:rPr>
              <a:t>LP02Application.java</a:t>
            </a:r>
          </a:p>
          <a:p>
            <a:pPr marL="457200" indent="-457200">
              <a:buFont typeface="+mj-lt"/>
              <a:buAutoNum type="arabicPeriod" startAt="15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rabicPeriod" startAt="15"/>
            </a:pPr>
            <a:r>
              <a:rPr lang="en-US" dirty="0">
                <a:latin typeface="Amasis MT Pro" panose="02040504050005020304" pitchFamily="18" charset="0"/>
              </a:rPr>
              <a:t>Observe the output in the console</a:t>
            </a:r>
          </a:p>
          <a:p>
            <a:pPr marL="457200" indent="-457200">
              <a:buFont typeface="+mj-lt"/>
              <a:buAutoNum type="arabicPeriod" startAt="15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rabicPeriod" startAt="15"/>
            </a:pPr>
            <a:r>
              <a:rPr lang="en-US" dirty="0">
                <a:latin typeface="Amasis MT Pro" panose="02040504050005020304" pitchFamily="18" charset="0"/>
              </a:rPr>
              <a:t>Go to MySQL workbench and refresh the </a:t>
            </a:r>
            <a:r>
              <a:rPr lang="en-US" b="1" dirty="0" err="1">
                <a:latin typeface="Amasis MT Pro" panose="02040504050005020304" pitchFamily="18" charset="0"/>
              </a:rPr>
              <a:t>cet</a:t>
            </a:r>
            <a:r>
              <a:rPr lang="en-US" dirty="0">
                <a:latin typeface="Amasis MT Pro" panose="02040504050005020304" pitchFamily="18" charset="0"/>
              </a:rPr>
              <a:t> database that you created earlier.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7CA74-C8E3-44CC-87EB-A3275C06EDC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5BF34-0FF7-43EA-BD34-4ECCB411CF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680" r="59389"/>
          <a:stretch/>
        </p:blipFill>
        <p:spPr>
          <a:xfrm>
            <a:off x="7082098" y="999884"/>
            <a:ext cx="1661399" cy="1193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6B5C17-C967-432D-BB3F-141BEDBA4340}"/>
              </a:ext>
            </a:extLst>
          </p:cNvPr>
          <p:cNvSpPr/>
          <p:nvPr/>
        </p:nvSpPr>
        <p:spPr>
          <a:xfrm>
            <a:off x="5077753" y="3333751"/>
            <a:ext cx="3248071" cy="731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0288C-C291-438D-9FE2-CC174496E86D}"/>
              </a:ext>
            </a:extLst>
          </p:cNvPr>
          <p:cNvSpPr/>
          <p:nvPr/>
        </p:nvSpPr>
        <p:spPr>
          <a:xfrm>
            <a:off x="4929487" y="4779628"/>
            <a:ext cx="2450842" cy="762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7C0A4-FA06-BF61-CEAA-B80C02FBC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71" y="5070217"/>
            <a:ext cx="17145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AB6AC9-8285-46FA-B9B8-9280D910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4" y="1227259"/>
            <a:ext cx="3894718" cy="4520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E122B-3863-48B9-BDAD-3E374D72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9A5E9-5B33-4D80-BDAC-1221B58E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579252" cy="6045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Model - 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9C47ED-BEDE-4E16-80E8-E561FAE4ADC2}"/>
              </a:ext>
            </a:extLst>
          </p:cNvPr>
          <p:cNvSpPr/>
          <p:nvPr/>
        </p:nvSpPr>
        <p:spPr>
          <a:xfrm>
            <a:off x="3138854" y="2601218"/>
            <a:ext cx="613996" cy="1893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E80AC-A8C8-4F90-ACC6-B0CBFB4B48B8}"/>
              </a:ext>
            </a:extLst>
          </p:cNvPr>
          <p:cNvSpPr txBox="1"/>
          <p:nvPr/>
        </p:nvSpPr>
        <p:spPr>
          <a:xfrm>
            <a:off x="370815" y="1723292"/>
            <a:ext cx="2164446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@Entity </a:t>
            </a:r>
            <a:r>
              <a:rPr lang="en-US" sz="1400" dirty="0"/>
              <a:t>specifies that this class maps to a database table</a:t>
            </a:r>
            <a:endParaRPr lang="en-SG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7C2C0-6A48-4467-B73F-411AEB590AF3}"/>
              </a:ext>
            </a:extLst>
          </p:cNvPr>
          <p:cNvSpPr/>
          <p:nvPr/>
        </p:nvSpPr>
        <p:spPr>
          <a:xfrm>
            <a:off x="3398227" y="3035299"/>
            <a:ext cx="354623" cy="140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D7794-F5B4-4E9F-87EE-9FC8D0851591}"/>
              </a:ext>
            </a:extLst>
          </p:cNvPr>
          <p:cNvSpPr txBox="1"/>
          <p:nvPr/>
        </p:nvSpPr>
        <p:spPr>
          <a:xfrm>
            <a:off x="6983915" y="1984902"/>
            <a:ext cx="1670987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@Id </a:t>
            </a:r>
            <a:r>
              <a:rPr lang="en-US" sz="1400" dirty="0"/>
              <a:t>specifies that the field just below it is the primary key. </a:t>
            </a:r>
            <a:endParaRPr lang="en-SG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F719A-9D7F-4BD5-8BEC-432E944F0F26}"/>
              </a:ext>
            </a:extLst>
          </p:cNvPr>
          <p:cNvSpPr txBox="1"/>
          <p:nvPr/>
        </p:nvSpPr>
        <p:spPr>
          <a:xfrm>
            <a:off x="177008" y="3578072"/>
            <a:ext cx="2358253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@</a:t>
            </a:r>
            <a:r>
              <a:rPr lang="en-US" sz="1400" b="1" dirty="0" err="1"/>
              <a:t>GeneratedValue</a:t>
            </a:r>
            <a:r>
              <a:rPr lang="en-US" sz="1400" b="1" dirty="0"/>
              <a:t> </a:t>
            </a:r>
            <a:r>
              <a:rPr lang="en-US" sz="1400" dirty="0"/>
              <a:t>specifies how the primary key is generated. </a:t>
            </a:r>
          </a:p>
          <a:p>
            <a:endParaRPr lang="en-US" sz="1400" dirty="0"/>
          </a:p>
          <a:p>
            <a:r>
              <a:rPr lang="en-US" sz="1400" dirty="0"/>
              <a:t>In this case, using </a:t>
            </a:r>
            <a:r>
              <a:rPr lang="en-US" sz="1400" b="1" dirty="0"/>
              <a:t>IDENTITY</a:t>
            </a:r>
            <a:r>
              <a:rPr lang="en-US" sz="1400" dirty="0"/>
              <a:t>, the primary key will auto increment.</a:t>
            </a:r>
            <a:endParaRPr lang="en-SG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D12EA4-C11D-4FE5-9B38-C6B294D8D937}"/>
              </a:ext>
            </a:extLst>
          </p:cNvPr>
          <p:cNvSpPr/>
          <p:nvPr/>
        </p:nvSpPr>
        <p:spPr>
          <a:xfrm>
            <a:off x="3395841" y="3175580"/>
            <a:ext cx="3402624" cy="1745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C9EE84-32B2-4C04-BE62-B82E7998564F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535261" y="2092624"/>
            <a:ext cx="603593" cy="603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3928AF-64A8-4793-9390-E7607E2D6CCE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752850" y="2461956"/>
            <a:ext cx="3231065" cy="643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7A5C87-C2B2-4696-8365-B2014824E06F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2535261" y="3262863"/>
            <a:ext cx="860580" cy="1115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F37F735-9DE6-4152-AE53-48BCA22E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59" y="3624879"/>
            <a:ext cx="2700338" cy="2561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02A17CE-7CBC-49ED-B16A-CC86D57EA766}"/>
              </a:ext>
            </a:extLst>
          </p:cNvPr>
          <p:cNvSpPr/>
          <p:nvPr/>
        </p:nvSpPr>
        <p:spPr>
          <a:xfrm>
            <a:off x="6448425" y="4822207"/>
            <a:ext cx="2206477" cy="149844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929BC7-5384-435A-8184-67633374329F}"/>
              </a:ext>
            </a:extLst>
          </p:cNvPr>
          <p:cNvSpPr/>
          <p:nvPr/>
        </p:nvSpPr>
        <p:spPr>
          <a:xfrm>
            <a:off x="4530966" y="3167883"/>
            <a:ext cx="2206477" cy="149844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6CE7A0-9DB4-4BBE-975A-2CEFC2A57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80" r="59389"/>
          <a:stretch/>
        </p:blipFill>
        <p:spPr>
          <a:xfrm>
            <a:off x="7148367" y="901155"/>
            <a:ext cx="993921" cy="7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1D135-46A9-4AF4-B6A1-0773DEBE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7F486-A9F4-4F6B-A721-5E1D12E5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28" y="216326"/>
            <a:ext cx="6714718" cy="6045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Model and DB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30FF9-BA96-480A-BF93-57EFA762E7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014" y="1156224"/>
            <a:ext cx="7335836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After creating the </a:t>
            </a:r>
            <a:r>
              <a:rPr lang="en-US" b="1" dirty="0">
                <a:latin typeface="Amasis MT Pro" panose="02040504050005020304" pitchFamily="18" charset="0"/>
              </a:rPr>
              <a:t>Category</a:t>
            </a:r>
            <a:r>
              <a:rPr lang="en-US" dirty="0">
                <a:latin typeface="Amasis MT Pro" panose="02040504050005020304" pitchFamily="18" charset="0"/>
              </a:rPr>
              <a:t> model and running the project: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Describe what happened to the database when </a:t>
            </a:r>
            <a:r>
              <a:rPr lang="en-US" b="1" dirty="0">
                <a:latin typeface="Amasis MT Pro" panose="02040504050005020304" pitchFamily="18" charset="0"/>
              </a:rPr>
              <a:t>LP02Application.java</a:t>
            </a:r>
            <a:r>
              <a:rPr lang="en-US" dirty="0">
                <a:latin typeface="Amasis MT Pro" panose="02040504050005020304" pitchFamily="18" charset="0"/>
              </a:rPr>
              <a:t> was executed.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>
              <a:latin typeface="Amasis MT Pro" panose="020405040500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endParaRPr lang="en-US" dirty="0">
              <a:latin typeface="Amasis MT Pro" panose="020405040500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In the console, the “</a:t>
            </a:r>
            <a:r>
              <a:rPr lang="en-US" i="1" dirty="0">
                <a:latin typeface="Amasis MT Pro" panose="02040504050005020304" pitchFamily="18" charset="0"/>
              </a:rPr>
              <a:t>create table category…</a:t>
            </a:r>
            <a:r>
              <a:rPr lang="en-US" dirty="0">
                <a:latin typeface="Amasis MT Pro" panose="02040504050005020304" pitchFamily="18" charset="0"/>
              </a:rPr>
              <a:t>” statement was shown. Which file and what configuration is used to display this information?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42A71-1033-4552-BC05-53A016E0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671503"/>
            <a:ext cx="1557338" cy="1477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05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1D135-46A9-4AF4-B6A1-0773DEBE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7F486-A9F4-4F6B-A721-5E1D12E5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6045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Model and DB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30FF9-BA96-480A-BF93-57EFA762E7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251505"/>
            <a:ext cx="7335836" cy="403958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After creating the </a:t>
            </a:r>
            <a:r>
              <a:rPr lang="en-US" b="1" dirty="0">
                <a:latin typeface="Amasis MT Pro" panose="02040504050005020304" pitchFamily="18" charset="0"/>
              </a:rPr>
              <a:t>Category</a:t>
            </a:r>
            <a:r>
              <a:rPr lang="en-US" dirty="0">
                <a:latin typeface="Amasis MT Pro" panose="02040504050005020304" pitchFamily="18" charset="0"/>
              </a:rPr>
              <a:t> model and running the project: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Describe what happened to the database when </a:t>
            </a:r>
            <a:r>
              <a:rPr lang="en-US" b="1" dirty="0">
                <a:latin typeface="Amasis MT Pro" panose="02040504050005020304" pitchFamily="18" charset="0"/>
              </a:rPr>
              <a:t>LP02Application.java</a:t>
            </a:r>
            <a:r>
              <a:rPr lang="en-US" dirty="0">
                <a:latin typeface="Amasis MT Pro" panose="02040504050005020304" pitchFamily="18" charset="0"/>
              </a:rPr>
              <a:t> was executed.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When LP02Application was executed, </a:t>
            </a:r>
          </a:p>
          <a:p>
            <a:pPr marL="1200150" lvl="2" indent="-342900"/>
            <a:r>
              <a:rPr lang="en-US" dirty="0" err="1">
                <a:solidFill>
                  <a:srgbClr val="0070C0"/>
                </a:solidFill>
                <a:latin typeface="Amasis MT Pro" panose="02040504050005020304" pitchFamily="18" charset="0"/>
              </a:rPr>
              <a:t>Springboot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 scans the project for </a:t>
            </a:r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components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. </a:t>
            </a:r>
          </a:p>
          <a:p>
            <a:pPr marL="1200150" lvl="2" indent="-342900"/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Since Category.java is tagged with </a:t>
            </a:r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@Entity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,</a:t>
            </a:r>
          </a:p>
          <a:p>
            <a:pPr marL="1200150" lvl="2" indent="-342900"/>
            <a:r>
              <a:rPr lang="en-US" dirty="0" err="1">
                <a:solidFill>
                  <a:srgbClr val="0070C0"/>
                </a:solidFill>
                <a:latin typeface="Amasis MT Pro" panose="02040504050005020304" pitchFamily="18" charset="0"/>
              </a:rPr>
              <a:t>Springboot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 proceeds to </a:t>
            </a:r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map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 Category class to the database. </a:t>
            </a:r>
          </a:p>
          <a:p>
            <a:pPr marL="1200150" lvl="2" indent="-342900"/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The category table was created in the </a:t>
            </a:r>
            <a:r>
              <a:rPr lang="en-US" dirty="0" err="1">
                <a:solidFill>
                  <a:srgbClr val="0070C0"/>
                </a:solidFill>
                <a:latin typeface="Amasis MT Pro" panose="02040504050005020304" pitchFamily="18" charset="0"/>
              </a:rPr>
              <a:t>cet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 database based on the Category model. </a:t>
            </a:r>
            <a:endParaRPr lang="en-SG" dirty="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48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1D135-46A9-4AF4-B6A1-0773DEBE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7F486-A9F4-4F6B-A721-5E1D12E5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6045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Model and DB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30FF9-BA96-480A-BF93-57EFA762E7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078884"/>
            <a:ext cx="7335836" cy="471823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After creating the </a:t>
            </a:r>
            <a:r>
              <a:rPr lang="en-US" b="1" dirty="0">
                <a:latin typeface="Amasis MT Pro" panose="02040504050005020304" pitchFamily="18" charset="0"/>
              </a:rPr>
              <a:t>Category</a:t>
            </a:r>
            <a:r>
              <a:rPr lang="en-US" dirty="0">
                <a:latin typeface="Amasis MT Pro" panose="02040504050005020304" pitchFamily="18" charset="0"/>
              </a:rPr>
              <a:t> model and running the project:</a:t>
            </a:r>
          </a:p>
          <a:p>
            <a:pPr marL="914400" lvl="1" indent="-457200">
              <a:buFont typeface="+mj-lt"/>
              <a:buAutoNum type="alphaLcParenR" startAt="2"/>
            </a:pPr>
            <a:r>
              <a:rPr lang="en-US" dirty="0">
                <a:latin typeface="Amasis MT Pro" panose="02040504050005020304" pitchFamily="18" charset="0"/>
              </a:rPr>
              <a:t>In the console, the “</a:t>
            </a:r>
            <a:r>
              <a:rPr lang="en-US" i="1" dirty="0">
                <a:latin typeface="Amasis MT Pro" panose="02040504050005020304" pitchFamily="18" charset="0"/>
              </a:rPr>
              <a:t>create table category…</a:t>
            </a:r>
            <a:r>
              <a:rPr lang="en-US" dirty="0">
                <a:latin typeface="Amasis MT Pro" panose="02040504050005020304" pitchFamily="18" charset="0"/>
              </a:rPr>
              <a:t>” statement was shown. Which file and what configuration is used to display this information?</a:t>
            </a:r>
          </a:p>
          <a:p>
            <a:pPr marL="857250" lvl="2" indent="0">
              <a:buNone/>
            </a:pP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The file is </a:t>
            </a:r>
            <a:r>
              <a:rPr lang="en-US" sz="1800" b="1" dirty="0" err="1">
                <a:solidFill>
                  <a:schemeClr val="accent1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application.properties</a:t>
            </a: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. The settings in </a:t>
            </a:r>
            <a:r>
              <a:rPr lang="en-US" sz="1800" dirty="0" err="1">
                <a:solidFill>
                  <a:schemeClr val="accent1"/>
                </a:solidFill>
                <a:latin typeface="Amasis MT Pro" panose="02040504050005020304" pitchFamily="18" charset="0"/>
              </a:rPr>
              <a:t>application.properties</a:t>
            </a: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 help to configure </a:t>
            </a:r>
            <a:r>
              <a:rPr lang="en-US" sz="1800" dirty="0" err="1">
                <a:solidFill>
                  <a:schemeClr val="accent1"/>
                </a:solidFill>
                <a:latin typeface="Amasis MT Pro" panose="02040504050005020304" pitchFamily="18" charset="0"/>
              </a:rPr>
              <a:t>springboot</a:t>
            </a: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 so that </a:t>
            </a:r>
            <a:r>
              <a:rPr lang="en-US" sz="1800" dirty="0" err="1">
                <a:solidFill>
                  <a:schemeClr val="accent1"/>
                </a:solidFill>
                <a:latin typeface="Amasis MT Pro" panose="02040504050005020304" pitchFamily="18" charset="0"/>
              </a:rPr>
              <a:t>springboot</a:t>
            </a: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 knows where is the database located, login details, as well as how to handle entities. </a:t>
            </a:r>
          </a:p>
          <a:p>
            <a:pPr marL="857250" lvl="2" indent="0">
              <a:buNone/>
            </a:pP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We can also </a:t>
            </a:r>
            <a:r>
              <a:rPr lang="en-US" sz="1800" dirty="0">
                <a:solidFill>
                  <a:schemeClr val="accent1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configure</a:t>
            </a: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 whether </a:t>
            </a:r>
            <a:r>
              <a:rPr lang="en-US" sz="1800" dirty="0" err="1">
                <a:solidFill>
                  <a:schemeClr val="accent1"/>
                </a:solidFill>
                <a:latin typeface="Amasis MT Pro" panose="02040504050005020304" pitchFamily="18" charset="0"/>
              </a:rPr>
              <a:t>springboot</a:t>
            </a: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 should display the SQL statements executed.</a:t>
            </a:r>
          </a:p>
          <a:p>
            <a:pPr marL="857250" lvl="2" indent="0">
              <a:buNone/>
            </a:pPr>
            <a:endParaRPr lang="en-US" sz="1800" dirty="0">
              <a:solidFill>
                <a:schemeClr val="accent1"/>
              </a:solidFill>
              <a:latin typeface="Amasis MT Pro" panose="02040504050005020304" pitchFamily="18" charset="0"/>
            </a:endParaRPr>
          </a:p>
          <a:p>
            <a:pPr marL="857250" lvl="2" indent="0">
              <a:buNone/>
            </a:pPr>
            <a:r>
              <a:rPr lang="en-US" sz="1800" dirty="0">
                <a:solidFill>
                  <a:schemeClr val="accent1"/>
                </a:solidFill>
                <a:latin typeface="Amasis MT Pro" panose="02040504050005020304" pitchFamily="18" charset="0"/>
              </a:rPr>
              <a:t>The configuration to display SQL is </a:t>
            </a:r>
            <a:r>
              <a:rPr lang="en-SG" sz="1800" b="1" dirty="0" err="1">
                <a:solidFill>
                  <a:schemeClr val="accent1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spring.jpa.show-sql</a:t>
            </a:r>
            <a:r>
              <a:rPr lang="en-SG" sz="1800" b="1" dirty="0">
                <a:solidFill>
                  <a:schemeClr val="accent1"/>
                </a:solidFill>
                <a:highlight>
                  <a:srgbClr val="FFFF00"/>
                </a:highlight>
                <a:latin typeface="Amasis MT Pro" panose="02040504050005020304" pitchFamily="18" charset="0"/>
              </a:rPr>
              <a:t>=true</a:t>
            </a:r>
            <a:endParaRPr lang="en-US" sz="1800" dirty="0">
              <a:solidFill>
                <a:schemeClr val="accent1"/>
              </a:solidFill>
              <a:highlight>
                <a:srgbClr val="FFFF00"/>
              </a:highlight>
              <a:latin typeface="Amasis MT Pro" panose="020405040500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5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Trainers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Kavitha Muniraj">
            <a:extLst>
              <a:ext uri="{FF2B5EF4-FFF2-40B4-BE49-F238E27FC236}">
                <a16:creationId xmlns:a16="http://schemas.microsoft.com/office/drawing/2014/main" id="{EFBB2D7C-53C1-A694-AAB6-B7C874F0E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29" y="4657263"/>
            <a:ext cx="1104291" cy="110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mond Lee">
            <a:extLst>
              <a:ext uri="{FF2B5EF4-FFF2-40B4-BE49-F238E27FC236}">
                <a16:creationId xmlns:a16="http://schemas.microsoft.com/office/drawing/2014/main" id="{EA1E3300-56C7-4336-64DF-637F6AA7C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30" y="2716834"/>
            <a:ext cx="1193194" cy="119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gdalene Lim">
            <a:extLst>
              <a:ext uri="{FF2B5EF4-FFF2-40B4-BE49-F238E27FC236}">
                <a16:creationId xmlns:a16="http://schemas.microsoft.com/office/drawing/2014/main" id="{A42423E4-A2A7-74BD-C65F-96F760260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52" y="1086078"/>
            <a:ext cx="112395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2F33BD-E723-EAB7-C519-5E4A42E49F9F}"/>
              </a:ext>
            </a:extLst>
          </p:cNvPr>
          <p:cNvSpPr txBox="1"/>
          <p:nvPr/>
        </p:nvSpPr>
        <p:spPr>
          <a:xfrm>
            <a:off x="3287722" y="2986698"/>
            <a:ext cx="3663493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Desmond Lee</a:t>
            </a:r>
          </a:p>
          <a:p>
            <a:r>
              <a:rPr lang="en-SG" sz="18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Associate Lecturer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School of </a:t>
            </a:r>
            <a:r>
              <a:rPr lang="en-SG" sz="1400" dirty="0" err="1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Infocomm</a:t>
            </a:r>
            <a:endParaRPr lang="en-SG" sz="14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400" b="0" i="0" u="none" strike="noStrike" dirty="0">
                <a:effectLst/>
                <a:latin typeface="Amasis MT Pro" panose="02040504050005020304" pitchFamily="18" charset="0"/>
              </a:rPr>
              <a:t>DESMOND_LEE@myrp.edu.sg</a:t>
            </a:r>
            <a:endParaRPr lang="en-SG" sz="1400" dirty="0">
              <a:latin typeface="Amasis MT Pro" panose="020405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0E9E7-2096-763B-0026-3E686B570C2B}"/>
              </a:ext>
            </a:extLst>
          </p:cNvPr>
          <p:cNvSpPr txBox="1"/>
          <p:nvPr/>
        </p:nvSpPr>
        <p:spPr>
          <a:xfrm>
            <a:off x="3287723" y="1186387"/>
            <a:ext cx="3734514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Magdalene Lim </a:t>
            </a:r>
          </a:p>
          <a:p>
            <a:r>
              <a:rPr lang="en-SG" sz="1400" dirty="0"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Senior</a:t>
            </a:r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Lecturer 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</a:t>
            </a:r>
            <a:r>
              <a:rPr lang="en-SG" sz="1400" dirty="0" err="1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Infocomm</a:t>
            </a:r>
            <a:endParaRPr lang="en-SG" sz="14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400" dirty="0">
                <a:latin typeface="Amasis MT Pro" panose="02040504050005020304" pitchFamily="18" charset="0"/>
                <a:cs typeface="Times New Roman" panose="02020603050405020304" pitchFamily="18" charset="0"/>
              </a:rPr>
              <a:t>Magdalene_lim@rp.edu.sg</a:t>
            </a:r>
            <a:endParaRPr lang="en-SG" sz="1400" dirty="0"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8CFDF-AE24-EAFB-DA7E-4F68E4538337}"/>
              </a:ext>
            </a:extLst>
          </p:cNvPr>
          <p:cNvSpPr txBox="1"/>
          <p:nvPr/>
        </p:nvSpPr>
        <p:spPr>
          <a:xfrm>
            <a:off x="3287722" y="4787008"/>
            <a:ext cx="3175221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SG" dirty="0"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Kavitha Muniraj 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Lecturer 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</a:t>
            </a:r>
            <a:r>
              <a:rPr lang="en-SG" sz="1400" dirty="0" err="1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Infocomm</a:t>
            </a:r>
            <a:endParaRPr lang="en-SG" sz="14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400" dirty="0">
                <a:latin typeface="Amasis MT Pro" panose="02040504050005020304" pitchFamily="18" charset="0"/>
                <a:cs typeface="Times New Roman" panose="02020603050405020304" pitchFamily="18" charset="0"/>
              </a:rPr>
              <a:t>Kavitha_muniraj2@rp.edu.sg</a:t>
            </a:r>
            <a:endParaRPr lang="en-SG" sz="1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7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LUNCH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079" name="Slide Number Placeholder 3">
            <a:extLst>
              <a:ext uri="{FF2B5EF4-FFF2-40B4-BE49-F238E27FC236}">
                <a16:creationId xmlns:a16="http://schemas.microsoft.com/office/drawing/2014/main" id="{196CDBD9-AD88-F26B-7A7B-DB0B9019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67FADE-2612-3649-B495-F644A23F288B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4098" name="Picture 2" descr="Lunch time Vectors &amp; Illustrations for Free Download | Freepik">
            <a:extLst>
              <a:ext uri="{FF2B5EF4-FFF2-40B4-BE49-F238E27FC236}">
                <a16:creationId xmlns:a16="http://schemas.microsoft.com/office/drawing/2014/main" id="{78527C59-0D9B-8133-15D7-ADDA554A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23" y="1146520"/>
            <a:ext cx="4564959" cy="456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065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722" y="2040525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Accessing the </a:t>
            </a:r>
            <a:r>
              <a:rPr lang="en-SG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DataBase</a:t>
            </a: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 – </a:t>
            </a:r>
            <a:b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Repository and Controller</a:t>
            </a:r>
          </a:p>
        </p:txBody>
      </p:sp>
    </p:spTree>
    <p:extLst>
      <p:ext uri="{BB962C8B-B14F-4D97-AF65-F5344CB8AC3E}">
        <p14:creationId xmlns:p14="http://schemas.microsoft.com/office/powerpoint/2010/main" val="939656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DB5EC-8CF8-4818-9B20-A6EE9391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A65E2-8DF9-4B8E-BD4B-A533C93F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Classes Overview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E96C0-B63D-40FC-B810-96B6EBFABC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0533" y="1043373"/>
            <a:ext cx="7477125" cy="375920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In addition to controllers, to help us easily work with data from the database, we make use of the </a:t>
            </a:r>
            <a:r>
              <a:rPr lang="en-US" b="1" dirty="0" err="1">
                <a:latin typeface="Amasis MT Pro" panose="02040504050005020304" pitchFamily="18" charset="0"/>
              </a:rPr>
              <a:t>JpaRepository</a:t>
            </a:r>
            <a:r>
              <a:rPr lang="en-US" dirty="0">
                <a:latin typeface="Amasis MT Pro" panose="02040504050005020304" pitchFamily="18" charset="0"/>
              </a:rPr>
              <a:t> interface</a:t>
            </a:r>
            <a:endParaRPr lang="en-SG" dirty="0"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09A3C-5F49-4284-8206-A1C906FF9177}"/>
              </a:ext>
            </a:extLst>
          </p:cNvPr>
          <p:cNvSpPr txBox="1"/>
          <p:nvPr/>
        </p:nvSpPr>
        <p:spPr>
          <a:xfrm>
            <a:off x="1086416" y="6129196"/>
            <a:ext cx="5799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rgbClr val="0070C0"/>
                </a:solidFill>
                <a:hlinkClick r:id="rId3"/>
              </a:rPr>
              <a:t>https://docs.spring.io/spring-data/jpa/docs/current/api/org/springframework/data/jpa/repository/JpaRepository.html</a:t>
            </a:r>
            <a:r>
              <a:rPr lang="en-SG" sz="8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BDB204-CEBB-4F98-9BC2-DA2963B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64" y="2328572"/>
            <a:ext cx="7514129" cy="2286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881206-4AAE-43E0-B4C7-D28851CB9094}"/>
              </a:ext>
            </a:extLst>
          </p:cNvPr>
          <p:cNvSpPr txBox="1"/>
          <p:nvPr/>
        </p:nvSpPr>
        <p:spPr>
          <a:xfrm>
            <a:off x="665164" y="4592682"/>
            <a:ext cx="7342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CategoryRepository</a:t>
            </a:r>
            <a:r>
              <a:rPr lang="en-US" dirty="0">
                <a:solidFill>
                  <a:srgbClr val="0070C0"/>
                </a:solidFill>
              </a:rPr>
              <a:t> interface will extend the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JpaRepository</a:t>
            </a:r>
            <a:r>
              <a:rPr lang="en-US" dirty="0">
                <a:solidFill>
                  <a:srgbClr val="0070C0"/>
                </a:solidFill>
              </a:rPr>
              <a:t> interface.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b="1" dirty="0" err="1">
                <a:solidFill>
                  <a:srgbClr val="0070C0"/>
                </a:solidFill>
              </a:rPr>
              <a:t>JpaRepository</a:t>
            </a:r>
            <a:r>
              <a:rPr lang="en-US" dirty="0">
                <a:solidFill>
                  <a:srgbClr val="0070C0"/>
                </a:solidFill>
              </a:rPr>
              <a:t> will provide methods such as </a:t>
            </a:r>
            <a:r>
              <a:rPr lang="en-US" dirty="0" err="1">
                <a:solidFill>
                  <a:srgbClr val="0070C0"/>
                </a:solidFill>
              </a:rPr>
              <a:t>findAll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findById</a:t>
            </a:r>
            <a:r>
              <a:rPr lang="en-US" dirty="0">
                <a:solidFill>
                  <a:srgbClr val="0070C0"/>
                </a:solidFill>
              </a:rPr>
              <a:t>, save, delete, etc.</a:t>
            </a:r>
            <a:endParaRPr lang="en-S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6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600C3-4768-42A4-87CF-479427EE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436CE-D324-4D57-9856-794D7C9D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9" y="317934"/>
            <a:ext cx="7755376" cy="7012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Spring Data JPA (Java Persistence API)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C0E49-E658-40B7-838E-85E6488E58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0873" y="1179549"/>
            <a:ext cx="7873908" cy="4774684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Spring Data JPA aims to significantly improve the implementation of data access layers by reducing the effort to the amount that’s needed.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Implementing a data access layer of an application can be cumbersome as too much boilerplate code has to be written to execute simple queries.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As a developer, you create repository interfaces, including </a:t>
            </a:r>
            <a:r>
              <a:rPr lang="en-US" u="sng" dirty="0">
                <a:latin typeface="Amasis MT Pro" panose="02040504050005020304" pitchFamily="18" charset="0"/>
              </a:rPr>
              <a:t>custom finder methods</a:t>
            </a:r>
            <a:r>
              <a:rPr lang="en-US" dirty="0">
                <a:latin typeface="Amasis MT Pro" panose="02040504050005020304" pitchFamily="18" charset="0"/>
              </a:rPr>
              <a:t>, and Spring will provide the implementation automatically.</a:t>
            </a:r>
            <a:endParaRPr lang="en-SG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9318A-94C1-4C93-A12F-0C6BC94D854D}"/>
              </a:ext>
            </a:extLst>
          </p:cNvPr>
          <p:cNvSpPr txBox="1"/>
          <p:nvPr/>
        </p:nvSpPr>
        <p:spPr>
          <a:xfrm>
            <a:off x="724513" y="6042004"/>
            <a:ext cx="3679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hlinkClick r:id="rId3"/>
              </a:rPr>
              <a:t>https://spring.io/projects/spring-data-jpa</a:t>
            </a:r>
            <a:r>
              <a:rPr lang="en-SG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729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27559-5C53-4E73-91ED-3325C89C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01E317-BAAF-4060-9F3C-A9315CA0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Java Persistence API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6918D-EA7F-4DD1-A60F-D8518B4D1B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6940" y="1098107"/>
            <a:ext cx="7477125" cy="3759200"/>
          </a:xfrm>
        </p:spPr>
        <p:txBody>
          <a:bodyPr/>
          <a:lstStyle/>
          <a:p>
            <a:r>
              <a:rPr lang="en-US" sz="1800" dirty="0">
                <a:latin typeface="Amasis MT Pro" panose="02040504050005020304" pitchFamily="18" charset="0"/>
              </a:rPr>
              <a:t>The </a:t>
            </a:r>
            <a:r>
              <a:rPr lang="en-US" sz="1800" b="1" dirty="0">
                <a:latin typeface="Amasis MT Pro" panose="02040504050005020304" pitchFamily="18" charset="0"/>
              </a:rPr>
              <a:t>Java Persistence API (JPA)</a:t>
            </a:r>
            <a:r>
              <a:rPr lang="en-US" sz="1800" dirty="0">
                <a:latin typeface="Amasis MT Pro" panose="02040504050005020304" pitchFamily="18" charset="0"/>
              </a:rPr>
              <a:t> is a specification for object-relational mapping in Java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JPA allows us to save and load Java objects without writing SQL.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We can simply extend the </a:t>
            </a:r>
            <a:r>
              <a:rPr lang="en-US" sz="1800" b="1" dirty="0" err="1">
                <a:latin typeface="Amasis MT Pro" panose="02040504050005020304" pitchFamily="18" charset="0"/>
              </a:rPr>
              <a:t>JpaRepository</a:t>
            </a:r>
            <a:r>
              <a:rPr lang="en-US" sz="1800" dirty="0">
                <a:latin typeface="Amasis MT Pro" panose="02040504050005020304" pitchFamily="18" charset="0"/>
              </a:rPr>
              <a:t> Interface and Spring Data JPA will create the implementation when the application is run.</a:t>
            </a:r>
          </a:p>
          <a:p>
            <a:endParaRPr lang="en-SG" sz="18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C63B-75D9-434C-9978-092CD218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3842004"/>
            <a:ext cx="4417089" cy="2030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8469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4D7044-489E-4C44-A041-4B8F1BE1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FBDF5-6E8E-49BE-A4CB-3F5F4E23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Hibernate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820E5-09DD-4100-B37F-6F269468CA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9" y="1291442"/>
            <a:ext cx="7744743" cy="4016892"/>
          </a:xfrm>
        </p:spPr>
        <p:txBody>
          <a:bodyPr/>
          <a:lstStyle/>
          <a:p>
            <a:r>
              <a:rPr lang="en-US" sz="2000" dirty="0">
                <a:latin typeface="Amasis MT Pro" panose="02040504050005020304" pitchFamily="18" charset="0"/>
              </a:rPr>
              <a:t>Hibernate is an implementation of the </a:t>
            </a:r>
            <a:r>
              <a:rPr lang="en-US" sz="2000" b="1" dirty="0">
                <a:latin typeface="Amasis MT Pro" panose="02040504050005020304" pitchFamily="18" charset="0"/>
              </a:rPr>
              <a:t>Java Persistence API (JPA)</a:t>
            </a:r>
            <a:r>
              <a:rPr lang="en-US" sz="2000" dirty="0">
                <a:latin typeface="Amasis MT Pro" panose="02040504050005020304" pitchFamily="18" charset="0"/>
              </a:rPr>
              <a:t> specification. 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It is an Object/Relational Mapping(ORM) framework which allows the mapping of Java classes to database tables.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saves us time as we can perform CRUD operations without writing SQL code.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is implemented through the use of Java annotations (e.g. </a:t>
            </a:r>
            <a:r>
              <a:rPr lang="en-US" sz="2000" b="1" dirty="0">
                <a:latin typeface="Amasis MT Pro" panose="02040504050005020304" pitchFamily="18" charset="0"/>
              </a:rPr>
              <a:t>@Entity</a:t>
            </a:r>
            <a:r>
              <a:rPr lang="en-US" sz="2000" dirty="0">
                <a:latin typeface="Amasis MT Pro" panose="02040504050005020304" pitchFamily="18" charset="0"/>
              </a:rPr>
              <a:t>)</a:t>
            </a:r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2052" name="Picture 4" descr="File:Hibernate logo a.png - Wikipedia">
            <a:extLst>
              <a:ext uri="{FF2B5EF4-FFF2-40B4-BE49-F238E27FC236}">
                <a16:creationId xmlns:a16="http://schemas.microsoft.com/office/drawing/2014/main" id="{02724A73-7F93-4458-B778-6C50FC56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41" y="5308334"/>
            <a:ext cx="2223489" cy="6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11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93EF1-DE2D-442E-B011-C5F23C8D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A63F4-DBCD-4B95-9FF8-4493DE8D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JPA-Hibernate-MySQL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FB73C1-3BEE-4E00-B224-5354B96C2773}"/>
              </a:ext>
            </a:extLst>
          </p:cNvPr>
          <p:cNvGrpSpPr/>
          <p:nvPr/>
        </p:nvGrpSpPr>
        <p:grpSpPr>
          <a:xfrm>
            <a:off x="328263" y="1571023"/>
            <a:ext cx="7318551" cy="4001631"/>
            <a:chOff x="1032096" y="1629625"/>
            <a:chExt cx="7318551" cy="40016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EFD9D7-9CFC-4A6B-BB73-341461CEDBF9}"/>
                </a:ext>
              </a:extLst>
            </p:cNvPr>
            <p:cNvSpPr/>
            <p:nvPr/>
          </p:nvSpPr>
          <p:spPr>
            <a:xfrm>
              <a:off x="1032096" y="1629625"/>
              <a:ext cx="5260063" cy="4001631"/>
            </a:xfrm>
            <a:prstGeom prst="roundRect">
              <a:avLst/>
            </a:prstGeom>
            <a:gradFill>
              <a:gsLst>
                <a:gs pos="0">
                  <a:srgbClr val="92D050">
                    <a:alpha val="29000"/>
                  </a:srgbClr>
                </a:gs>
                <a:gs pos="100000">
                  <a:srgbClr val="00B050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Springboot</a:t>
              </a:r>
              <a:r>
                <a:rPr lang="en-US" dirty="0"/>
                <a:t> application</a:t>
              </a:r>
              <a:endParaRPr lang="en-SG" dirty="0"/>
            </a:p>
            <a:p>
              <a:pPr algn="ctr"/>
              <a:endParaRPr lang="en-SG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8180F6E-54E3-4AF0-AC3D-DF2EC2F5E813}"/>
                </a:ext>
              </a:extLst>
            </p:cNvPr>
            <p:cNvSpPr/>
            <p:nvPr/>
          </p:nvSpPr>
          <p:spPr>
            <a:xfrm>
              <a:off x="2009695" y="2534971"/>
              <a:ext cx="3304865" cy="1163452"/>
            </a:xfrm>
            <a:prstGeom prst="roundRect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Spring Data JPA</a:t>
              </a:r>
              <a:endParaRPr lang="en-SG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EA6F17-9B2A-4707-AC6D-8E15805E9C73}"/>
                </a:ext>
              </a:extLst>
            </p:cNvPr>
            <p:cNvSpPr/>
            <p:nvPr/>
          </p:nvSpPr>
          <p:spPr>
            <a:xfrm>
              <a:off x="2009695" y="4001726"/>
              <a:ext cx="3304865" cy="1283614"/>
            </a:xfrm>
            <a:prstGeom prst="round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Hibernate ORM Framework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947A97E-E7C0-48E9-9657-98D267FBD9E0}"/>
                </a:ext>
              </a:extLst>
            </p:cNvPr>
            <p:cNvSpPr/>
            <p:nvPr/>
          </p:nvSpPr>
          <p:spPr>
            <a:xfrm>
              <a:off x="6856826" y="4233823"/>
              <a:ext cx="1493821" cy="819420"/>
            </a:xfrm>
            <a:prstGeom prst="round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MySQL DB</a:t>
              </a:r>
              <a:endParaRPr lang="en-SG" dirty="0"/>
            </a:p>
          </p:txBody>
        </p:sp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CEBC341A-CFC7-43E4-8451-D0C889686861}"/>
                </a:ext>
              </a:extLst>
            </p:cNvPr>
            <p:cNvSpPr/>
            <p:nvPr/>
          </p:nvSpPr>
          <p:spPr>
            <a:xfrm>
              <a:off x="5085047" y="4510765"/>
              <a:ext cx="1771779" cy="221891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8EB7F9C2-9EBC-437C-A740-CA264AE36BBF}"/>
                </a:ext>
              </a:extLst>
            </p:cNvPr>
            <p:cNvSpPr/>
            <p:nvPr/>
          </p:nvSpPr>
          <p:spPr>
            <a:xfrm rot="16200000">
              <a:off x="3176426" y="3767541"/>
              <a:ext cx="971402" cy="221891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82EAB-9701-43E0-BEE5-371B0E06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13" y="648807"/>
            <a:ext cx="2490822" cy="2753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13FDE3-7FC9-4CFD-A389-EAA8C38E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34" y="2195720"/>
            <a:ext cx="1818080" cy="1724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90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3F05A-675E-4121-84F9-40567B1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B02C9-9197-411D-83FD-1644A1DD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989832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Preparing sample data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C03E0-57DE-4E9D-A5D3-B97922C408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3376" y="1137605"/>
            <a:ext cx="7459933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In order to </a:t>
            </a:r>
            <a:r>
              <a:rPr lang="en-US" sz="2800" dirty="0">
                <a:latin typeface="Amasis MT Pro" panose="02040504050005020304" pitchFamily="18" charset="0"/>
              </a:rPr>
              <a:t>extract</a:t>
            </a:r>
            <a:r>
              <a:rPr lang="en-US" dirty="0">
                <a:latin typeface="Amasis MT Pro" panose="02040504050005020304" pitchFamily="18" charset="0"/>
              </a:rPr>
              <a:t> data from the database to view on a webpage, we will need to insert some data first since we have not yet created the add feature. </a:t>
            </a:r>
          </a:p>
          <a:p>
            <a:pPr marL="0" indent="0">
              <a:buNone/>
            </a:pPr>
            <a:endParaRPr lang="en-US" sz="20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Some sample data in </a:t>
            </a:r>
            <a:r>
              <a:rPr lang="en-US" b="1" dirty="0" err="1">
                <a:latin typeface="Amasis MT Pro" panose="02040504050005020304" pitchFamily="18" charset="0"/>
              </a:rPr>
              <a:t>categories.sql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has been provided to you.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Execute </a:t>
            </a:r>
            <a:r>
              <a:rPr lang="en-US" sz="2000" b="1" dirty="0" err="1">
                <a:latin typeface="Amasis MT Pro" panose="02040504050005020304" pitchFamily="18" charset="0"/>
              </a:rPr>
              <a:t>categories.sql</a:t>
            </a:r>
            <a:r>
              <a:rPr lang="en-US" sz="2000" b="1" dirty="0">
                <a:latin typeface="Amasis MT Pro" panose="02040504050005020304" pitchFamily="18" charset="0"/>
              </a:rPr>
              <a:t> </a:t>
            </a:r>
            <a:r>
              <a:rPr lang="en-US" sz="2000" dirty="0">
                <a:latin typeface="Amasis MT Pro" panose="02040504050005020304" pitchFamily="18" charset="0"/>
              </a:rPr>
              <a:t>in MySQL workbench to import the sample data.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6E441-76E0-4945-A7E5-0A4CD20BC91D}"/>
              </a:ext>
            </a:extLst>
          </p:cNvPr>
          <p:cNvSpPr txBox="1"/>
          <p:nvPr/>
        </p:nvSpPr>
        <p:spPr>
          <a:xfrm>
            <a:off x="4669360" y="5087897"/>
            <a:ext cx="2842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Recall that the </a:t>
            </a:r>
            <a:r>
              <a:rPr lang="en-US" sz="1100" b="1" dirty="0">
                <a:solidFill>
                  <a:srgbClr val="FF0000"/>
                </a:solidFill>
              </a:rPr>
              <a:t>category</a:t>
            </a:r>
            <a:r>
              <a:rPr lang="en-US" sz="1100" dirty="0">
                <a:solidFill>
                  <a:srgbClr val="FF0000"/>
                </a:solidFill>
              </a:rPr>
              <a:t> table has already been created earlier after executing the </a:t>
            </a:r>
            <a:r>
              <a:rPr lang="en-US" sz="1100" dirty="0" err="1">
                <a:solidFill>
                  <a:srgbClr val="FF0000"/>
                </a:solidFill>
              </a:rPr>
              <a:t>springboot</a:t>
            </a:r>
            <a:r>
              <a:rPr lang="en-US" sz="1100" dirty="0">
                <a:solidFill>
                  <a:srgbClr val="FF0000"/>
                </a:solidFill>
              </a:rPr>
              <a:t> project, so </a:t>
            </a:r>
            <a:r>
              <a:rPr lang="en-US" sz="1100" dirty="0" err="1">
                <a:solidFill>
                  <a:srgbClr val="FF0000"/>
                </a:solidFill>
              </a:rPr>
              <a:t>categories.sql</a:t>
            </a:r>
            <a:r>
              <a:rPr lang="en-US" sz="1100" dirty="0">
                <a:solidFill>
                  <a:srgbClr val="FF0000"/>
                </a:solidFill>
              </a:rPr>
              <a:t> will only contain insert statements.</a:t>
            </a:r>
          </a:p>
          <a:p>
            <a:endParaRPr lang="en-SG" sz="11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F2A5E-62FD-4B7A-856F-26EA0B9911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4C92D-FBFB-0C90-3D3B-DA8B5105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74" y="4497312"/>
            <a:ext cx="2057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98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DA345-FF21-43C7-84A0-1D83ABD3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68BFE-61AD-449F-8FD8-3465B06B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13" y="260714"/>
            <a:ext cx="7644809" cy="70615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7 – Creating </a:t>
            </a:r>
            <a:r>
              <a:rPr lang="en-US" sz="2800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CategoryRepository</a:t>
            </a:r>
            <a:endParaRPr lang="en-SG" sz="28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81DC1-EF6F-49BF-8A07-FECAF5D532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854" y="1549400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Next we will need to create </a:t>
            </a:r>
            <a:r>
              <a:rPr lang="en-US" b="1" dirty="0" err="1">
                <a:latin typeface="Amasis MT Pro" panose="02040504050005020304" pitchFamily="18" charset="0"/>
              </a:rPr>
              <a:t>CategoryRepository</a:t>
            </a:r>
            <a:endParaRPr lang="en-US" b="1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Right-click on the package under </a:t>
            </a:r>
            <a:r>
              <a:rPr lang="en-US" b="1" dirty="0" err="1">
                <a:latin typeface="Amasis MT Pro" panose="02040504050005020304" pitchFamily="18" charset="0"/>
              </a:rPr>
              <a:t>src</a:t>
            </a:r>
            <a:r>
              <a:rPr lang="en-US" b="1" dirty="0">
                <a:latin typeface="Amasis MT Pro" panose="02040504050005020304" pitchFamily="18" charset="0"/>
              </a:rPr>
              <a:t>/main/java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Select </a:t>
            </a:r>
            <a:r>
              <a:rPr lang="en-US" b="1" dirty="0">
                <a:latin typeface="Amasis MT Pro" panose="02040504050005020304" pitchFamily="18" charset="0"/>
              </a:rPr>
              <a:t>New &gt; </a:t>
            </a:r>
            <a:r>
              <a:rPr lang="en-US" b="1" dirty="0">
                <a:highlight>
                  <a:srgbClr val="FFFF00"/>
                </a:highlight>
                <a:latin typeface="Amasis MT Pro" panose="02040504050005020304" pitchFamily="18" charset="0"/>
              </a:rPr>
              <a:t>Interface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2C8F9-A1A6-4232-9B55-E40E464C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8" y="3108462"/>
            <a:ext cx="6945923" cy="29409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BA2DD85-A8CF-41E1-9DF4-B375FFAAC6CE}"/>
              </a:ext>
            </a:extLst>
          </p:cNvPr>
          <p:cNvGrpSpPr/>
          <p:nvPr/>
        </p:nvGrpSpPr>
        <p:grpSpPr>
          <a:xfrm>
            <a:off x="5815991" y="635345"/>
            <a:ext cx="2934605" cy="1078286"/>
            <a:chOff x="5815991" y="635345"/>
            <a:chExt cx="2934605" cy="10782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1C6E1E4-4FE7-4DE0-BC23-EA1EBD1C0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" t="1654" r="64819" b="64546"/>
            <a:stretch/>
          </p:blipFill>
          <p:spPr>
            <a:xfrm>
              <a:off x="7380328" y="865307"/>
              <a:ext cx="1136076" cy="7014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FC97ED-7BB8-499E-A264-907EF94B9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36" t="8719" r="6195" b="10204"/>
            <a:stretch/>
          </p:blipFill>
          <p:spPr>
            <a:xfrm>
              <a:off x="5815991" y="875725"/>
              <a:ext cx="951989" cy="673715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65F2E55-2D97-440C-BC02-38CB7A8E4AC0}"/>
                </a:ext>
              </a:extLst>
            </p:cNvPr>
            <p:cNvCxnSpPr>
              <a:cxnSpLocks/>
              <a:stCxn id="20" idx="1"/>
              <a:endCxn id="21" idx="3"/>
            </p:cNvCxnSpPr>
            <p:nvPr/>
          </p:nvCxnSpPr>
          <p:spPr>
            <a:xfrm flipH="1" flipV="1">
              <a:off x="6767980" y="1212583"/>
              <a:ext cx="612348" cy="34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91A5CF-4BB0-460E-A8FA-C10CF8B77AC7}"/>
                </a:ext>
              </a:extLst>
            </p:cNvPr>
            <p:cNvSpPr/>
            <p:nvPr/>
          </p:nvSpPr>
          <p:spPr>
            <a:xfrm>
              <a:off x="7091917" y="635345"/>
              <a:ext cx="1658679" cy="107828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ADF645-C31B-486E-B35F-BD4BFA05D1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25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F2B91-C026-4118-9C4A-10DFFD9D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41DA6-60FC-4A03-AD57-676D2401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54" y="315945"/>
            <a:ext cx="8302149" cy="9712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7 – Creating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CategoryRepository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 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A49B-10E0-4A8E-A798-35A15697E0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179399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Name the interface </a:t>
            </a:r>
            <a:r>
              <a:rPr lang="en-US" b="1" dirty="0" err="1">
                <a:latin typeface="Amasis MT Pro" panose="02040504050005020304" pitchFamily="18" charset="0"/>
              </a:rPr>
              <a:t>CategoryRepository</a:t>
            </a:r>
            <a:endParaRPr lang="en-US" b="1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Click </a:t>
            </a:r>
            <a:r>
              <a:rPr lang="en-US" b="1" dirty="0">
                <a:latin typeface="Amasis MT Pro" panose="02040504050005020304" pitchFamily="18" charset="0"/>
              </a:rPr>
              <a:t>Finish</a:t>
            </a:r>
          </a:p>
          <a:p>
            <a:pPr marL="457200" indent="-457200">
              <a:buFont typeface="+mj-lt"/>
              <a:buAutoNum type="alphaLcParenR" startAt="4"/>
            </a:pPr>
            <a:endParaRPr lang="en-US" b="1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The interface should be created as shown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DB536-7915-4EB8-ACB6-DDD3480D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39" y="1784770"/>
            <a:ext cx="3488218" cy="3035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A5006-DF1E-4122-A13A-AA466664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39" y="5033277"/>
            <a:ext cx="3671888" cy="12963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5187E-27CB-4043-AED3-73074ACD187F}"/>
              </a:ext>
            </a:extLst>
          </p:cNvPr>
          <p:cNvGrpSpPr/>
          <p:nvPr/>
        </p:nvGrpSpPr>
        <p:grpSpPr>
          <a:xfrm>
            <a:off x="5815991" y="635345"/>
            <a:ext cx="2934605" cy="1078286"/>
            <a:chOff x="5815991" y="635345"/>
            <a:chExt cx="2934605" cy="10782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AD3B0F-1F4C-4E42-BEB2-540B59689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3" t="1654" r="64819" b="64546"/>
            <a:stretch/>
          </p:blipFill>
          <p:spPr>
            <a:xfrm>
              <a:off x="7380328" y="865307"/>
              <a:ext cx="1136076" cy="7014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4723478-152A-40F4-984B-316EAA29D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36" t="8719" r="6195" b="10204"/>
            <a:stretch/>
          </p:blipFill>
          <p:spPr>
            <a:xfrm>
              <a:off x="5815991" y="875725"/>
              <a:ext cx="951989" cy="67371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6F5A46-F323-4176-B70F-C0BB728205C1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 flipV="1">
              <a:off x="6767980" y="1212583"/>
              <a:ext cx="612348" cy="34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E32DFE-C3D7-44FB-8B92-4DB62BF7FC15}"/>
                </a:ext>
              </a:extLst>
            </p:cNvPr>
            <p:cNvSpPr/>
            <p:nvPr/>
          </p:nvSpPr>
          <p:spPr>
            <a:xfrm>
              <a:off x="7091917" y="635345"/>
              <a:ext cx="1658679" cy="107828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0AD7C-F18C-4277-BCDC-72C994AB287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Schedule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A54A3BA-64F3-B7D4-233D-A138A5F1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21716"/>
              </p:ext>
            </p:extLst>
          </p:nvPr>
        </p:nvGraphicFramePr>
        <p:xfrm>
          <a:off x="473258" y="796434"/>
          <a:ext cx="7970050" cy="564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975">
                  <a:extLst>
                    <a:ext uri="{9D8B030D-6E8A-4147-A177-3AD203B41FA5}">
                      <a16:colId xmlns:a16="http://schemas.microsoft.com/office/drawing/2014/main" val="1648018715"/>
                    </a:ext>
                  </a:extLst>
                </a:gridCol>
                <a:gridCol w="4759075">
                  <a:extLst>
                    <a:ext uri="{9D8B030D-6E8A-4147-A177-3AD203B41FA5}">
                      <a16:colId xmlns:a16="http://schemas.microsoft.com/office/drawing/2014/main" val="3431398385"/>
                    </a:ext>
                  </a:extLst>
                </a:gridCol>
              </a:tblGrid>
              <a:tr h="438770"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Agenda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7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9:00 am - 9:15 am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Welcome and admin matters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87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9:15 am – 10:30 am 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Styling a Webpage - Bootstrap Navigation Bar</a:t>
                      </a:r>
                      <a:endParaRPr lang="en-SG" sz="2000" dirty="0">
                        <a:highlight>
                          <a:srgbClr val="FFFF00"/>
                        </a:highlight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21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10:30 am – 10:45 am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Amasis MT Pro" panose="02040504050005020304" pitchFamily="18" charset="0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366874"/>
                  </a:ext>
                </a:extLst>
              </a:tr>
              <a:tr h="41157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10:45 am – 12:30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S</a:t>
                      </a:r>
                      <a:r>
                        <a:rPr lang="en-SG" sz="2000" dirty="0" err="1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pring</a:t>
                      </a:r>
                      <a:r>
                        <a:rPr lang="en-SG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 boot application accessing the Database –</a:t>
                      </a:r>
                    </a:p>
                    <a:p>
                      <a:pPr marL="457200" marR="0" lvl="0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SG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MYSQL DB and MYSQL setup</a:t>
                      </a:r>
                    </a:p>
                    <a:p>
                      <a:pPr marL="457200" marR="0" lvl="0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en-SG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Create Model to map to the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3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12:30 pm – 1:30 pm 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Amasis MT Pro" panose="02040504050005020304" pitchFamily="18" charset="0"/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67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1:30 pm – 3:15 pm 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Accessing the DB – Category Controller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9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3:15 pm – 3:30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Amasis MT Pro" panose="02040504050005020304" pitchFamily="18" charset="0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986491"/>
                  </a:ext>
                </a:extLst>
              </a:tr>
              <a:tr h="4958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3:30 pm – 4:45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Item Controller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93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4:45 pm – 5:00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Wrap up, Q&amp;A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08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787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F2B91-C026-4118-9C4A-10DFFD9D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41DA6-60FC-4A03-AD57-676D2401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4" y="262015"/>
            <a:ext cx="8123000" cy="7916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7 – Creating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CategoryRepository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 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A49B-10E0-4A8E-A798-35A15697E0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0998"/>
            <a:ext cx="8308716" cy="4707271"/>
          </a:xfrm>
        </p:spPr>
        <p:txBody>
          <a:bodyPr/>
          <a:lstStyle/>
          <a:p>
            <a:pPr marL="457200" indent="-457200">
              <a:buFont typeface="+mj-lt"/>
              <a:buAutoNum type="alphaLcParenR" startAt="7"/>
            </a:pPr>
            <a:r>
              <a:rPr lang="en-US" dirty="0">
                <a:latin typeface="Amasis MT Pro" panose="02040504050005020304" pitchFamily="18" charset="0"/>
              </a:rPr>
              <a:t>In </a:t>
            </a:r>
            <a:r>
              <a:rPr lang="en-US" b="1" dirty="0" err="1">
                <a:latin typeface="Amasis MT Pro" panose="02040504050005020304" pitchFamily="18" charset="0"/>
              </a:rPr>
              <a:t>CategoryRepository</a:t>
            </a:r>
            <a:r>
              <a:rPr lang="en-US" dirty="0">
                <a:latin typeface="Amasis MT Pro" panose="02040504050005020304" pitchFamily="18" charset="0"/>
              </a:rPr>
              <a:t>, extend the </a:t>
            </a:r>
            <a:r>
              <a:rPr lang="en-US" b="1" dirty="0" err="1">
                <a:latin typeface="Amasis MT Pro" panose="02040504050005020304" pitchFamily="18" charset="0"/>
              </a:rPr>
              <a:t>JpaRepository</a:t>
            </a:r>
            <a:r>
              <a:rPr lang="en-US" dirty="0">
                <a:latin typeface="Amasis MT Pro" panose="02040504050005020304" pitchFamily="18" charset="0"/>
              </a:rPr>
              <a:t> as shown</a:t>
            </a: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r>
              <a:rPr lang="en-US" dirty="0">
                <a:latin typeface="Amasis MT Pro" panose="02040504050005020304" pitchFamily="18" charset="0"/>
              </a:rPr>
              <a:t>You will need to import the </a:t>
            </a:r>
            <a:r>
              <a:rPr lang="en-US" b="1" dirty="0" err="1">
                <a:latin typeface="Amasis MT Pro" panose="02040504050005020304" pitchFamily="18" charset="0"/>
              </a:rPr>
              <a:t>JpaRepository</a:t>
            </a:r>
            <a:r>
              <a:rPr lang="en-US" dirty="0">
                <a:latin typeface="Amasis MT Pro" panose="02040504050005020304" pitchFamily="18" charset="0"/>
              </a:rPr>
              <a:t> library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9B423-F96B-4A1A-B488-21F2E41D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86" y="2866564"/>
            <a:ext cx="8503627" cy="1963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764A3D-D35E-48E0-B7C3-4C3DBB37CB12}"/>
              </a:ext>
            </a:extLst>
          </p:cNvPr>
          <p:cNvSpPr/>
          <p:nvPr/>
        </p:nvSpPr>
        <p:spPr>
          <a:xfrm>
            <a:off x="4281854" y="3954434"/>
            <a:ext cx="4053254" cy="281354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F66C6F-899D-4949-90F8-D22C7406C747}"/>
              </a:ext>
            </a:extLst>
          </p:cNvPr>
          <p:cNvGrpSpPr/>
          <p:nvPr/>
        </p:nvGrpSpPr>
        <p:grpSpPr>
          <a:xfrm>
            <a:off x="5815991" y="635345"/>
            <a:ext cx="2934605" cy="1078286"/>
            <a:chOff x="5815991" y="635345"/>
            <a:chExt cx="2934605" cy="10782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48ADA8-4232-4A27-AD02-67512649E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" t="1654" r="64819" b="64546"/>
            <a:stretch/>
          </p:blipFill>
          <p:spPr>
            <a:xfrm>
              <a:off x="7380328" y="865307"/>
              <a:ext cx="1136076" cy="7014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09F65D-EA89-4395-9077-8ED761BA5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36" t="8719" r="6195" b="10204"/>
            <a:stretch/>
          </p:blipFill>
          <p:spPr>
            <a:xfrm>
              <a:off x="5815991" y="875725"/>
              <a:ext cx="951989" cy="67371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3F6E19-2753-4A18-9868-72C99DC4171D}"/>
                </a:ext>
              </a:extLst>
            </p:cNvPr>
            <p:cNvCxnSpPr>
              <a:cxnSpLocks/>
              <a:stCxn id="12" idx="1"/>
              <a:endCxn id="13" idx="3"/>
            </p:cNvCxnSpPr>
            <p:nvPr/>
          </p:nvCxnSpPr>
          <p:spPr>
            <a:xfrm flipH="1" flipV="1">
              <a:off x="6767980" y="1212583"/>
              <a:ext cx="612348" cy="34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7BA53E-98F6-4E55-B50B-D4CB849AE20F}"/>
                </a:ext>
              </a:extLst>
            </p:cNvPr>
            <p:cNvSpPr/>
            <p:nvPr/>
          </p:nvSpPr>
          <p:spPr>
            <a:xfrm>
              <a:off x="7091917" y="635345"/>
              <a:ext cx="1658679" cy="107828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11FAA63-5FEA-4A44-8E8F-E8A76BFC57C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42288" y="179507"/>
            <a:ext cx="726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0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F2B91-C026-4118-9C4A-10DFFD9D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41DA6-60FC-4A03-AD57-676D2401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808540" cy="7174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8 – Creating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CategoryController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A49B-10E0-4A8E-A798-35A15697E0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Right-click on the package under </a:t>
            </a:r>
            <a:r>
              <a:rPr lang="en-US" b="1" dirty="0" err="1">
                <a:latin typeface="Amasis MT Pro" panose="02040504050005020304" pitchFamily="18" charset="0"/>
              </a:rPr>
              <a:t>src</a:t>
            </a:r>
            <a:r>
              <a:rPr lang="en-US" b="1" dirty="0">
                <a:latin typeface="Amasis MT Pro" panose="02040504050005020304" pitchFamily="18" charset="0"/>
              </a:rPr>
              <a:t>/main/java 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Select </a:t>
            </a:r>
            <a:r>
              <a:rPr lang="en-US" b="1" dirty="0">
                <a:latin typeface="Amasis MT Pro" panose="02040504050005020304" pitchFamily="18" charset="0"/>
              </a:rPr>
              <a:t>New &gt; Class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Name the class </a:t>
            </a:r>
            <a:r>
              <a:rPr lang="en-US" b="1" dirty="0" err="1">
                <a:latin typeface="Amasis MT Pro" panose="02040504050005020304" pitchFamily="18" charset="0"/>
              </a:rPr>
              <a:t>CategoryController</a:t>
            </a:r>
            <a:r>
              <a:rPr lang="en-US" dirty="0">
                <a:latin typeface="Amasis MT Pro" panose="02040504050005020304" pitchFamily="18" charset="0"/>
              </a:rPr>
              <a:t> and click </a:t>
            </a:r>
            <a:r>
              <a:rPr lang="en-US" b="1" dirty="0">
                <a:latin typeface="Amasis MT Pro" panose="02040504050005020304" pitchFamily="18" charset="0"/>
              </a:rPr>
              <a:t>OK</a:t>
            </a:r>
            <a:endParaRPr lang="en-SG" b="1" dirty="0">
              <a:latin typeface="Amasis MT Pro" panose="020405040500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3FF20D-8B9B-49A5-A30D-8DC428236743}"/>
              </a:ext>
            </a:extLst>
          </p:cNvPr>
          <p:cNvGrpSpPr/>
          <p:nvPr/>
        </p:nvGrpSpPr>
        <p:grpSpPr>
          <a:xfrm>
            <a:off x="4416879" y="686491"/>
            <a:ext cx="4448946" cy="1112871"/>
            <a:chOff x="4112083" y="620231"/>
            <a:chExt cx="4448946" cy="11128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95B144-B3DD-4805-9EB4-8260C0622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997" b="58668"/>
            <a:stretch/>
          </p:blipFill>
          <p:spPr>
            <a:xfrm>
              <a:off x="6779853" y="795106"/>
              <a:ext cx="1781176" cy="7608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970AF4-DA5E-4B95-AB19-9C7B65D6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3" t="1654" r="64819" b="64546"/>
            <a:stretch/>
          </p:blipFill>
          <p:spPr>
            <a:xfrm>
              <a:off x="5321943" y="824801"/>
              <a:ext cx="1136076" cy="701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EAC413-8F9A-4B65-B838-412B26F43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36" t="8719" r="6195" b="10204"/>
            <a:stretch/>
          </p:blipFill>
          <p:spPr>
            <a:xfrm>
              <a:off x="4112083" y="838678"/>
              <a:ext cx="951989" cy="673715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AB1C21-23BA-417F-B6DB-4A3644CA615D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5064072" y="1175536"/>
              <a:ext cx="25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AE16F4-FC5D-48C3-906B-D45F063D8E67}"/>
                </a:ext>
              </a:extLst>
            </p:cNvPr>
            <p:cNvCxnSpPr>
              <a:cxnSpLocks/>
              <a:stCxn id="14" idx="1"/>
              <a:endCxn id="15" idx="3"/>
            </p:cNvCxnSpPr>
            <p:nvPr/>
          </p:nvCxnSpPr>
          <p:spPr>
            <a:xfrm flipH="1">
              <a:off x="6458019" y="1175536"/>
              <a:ext cx="3218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DE683D-80F1-4018-A958-8512D1467932}"/>
                </a:ext>
              </a:extLst>
            </p:cNvPr>
            <p:cNvSpPr/>
            <p:nvPr/>
          </p:nvSpPr>
          <p:spPr>
            <a:xfrm>
              <a:off x="6645349" y="620231"/>
              <a:ext cx="1915680" cy="111287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24877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F2B91-C026-4118-9C4A-10DFFD9D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41DA6-60FC-4A03-AD57-676D2401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260712"/>
            <a:ext cx="8601740" cy="90873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8 – Select * Query 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  <a:sym typeface="Wingdings" panose="05000000000000000000" pitchFamily="2" charset="2"/>
              </a:rPr>
              <a:t>findAll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  <a:sym typeface="Wingdings" panose="05000000000000000000" pitchFamily="2" charset="2"/>
              </a:rPr>
              <a:t>()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A49B-10E0-4A8E-A798-35A15697E0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316" y="1616628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sz="1800" dirty="0">
                <a:latin typeface="Amasis MT Pro" panose="02040504050005020304" pitchFamily="18" charset="0"/>
              </a:rPr>
              <a:t>Modify </a:t>
            </a:r>
            <a:r>
              <a:rPr lang="en-US" sz="1800" b="1" dirty="0" err="1">
                <a:latin typeface="Amasis MT Pro" panose="02040504050005020304" pitchFamily="18" charset="0"/>
              </a:rPr>
              <a:t>CategoryController</a:t>
            </a:r>
            <a:r>
              <a:rPr lang="en-US" sz="1800" dirty="0">
                <a:latin typeface="Amasis MT Pro" panose="02040504050005020304" pitchFamily="18" charset="0"/>
              </a:rPr>
              <a:t> as shown</a:t>
            </a:r>
          </a:p>
          <a:p>
            <a:pPr marL="457200" indent="-457200">
              <a:buFont typeface="+mj-lt"/>
              <a:buAutoNum type="alphaLcParenR" startAt="4"/>
            </a:pPr>
            <a:r>
              <a:rPr lang="en-US" sz="1800" dirty="0">
                <a:latin typeface="Amasis MT Pro" panose="02040504050005020304" pitchFamily="18" charset="0"/>
              </a:rPr>
              <a:t>Paste your code for </a:t>
            </a:r>
            <a:r>
              <a:rPr lang="en-US" sz="1800" b="1" dirty="0">
                <a:latin typeface="Amasis MT Pro" panose="02040504050005020304" pitchFamily="18" charset="0"/>
              </a:rPr>
              <a:t>CategoryController.java</a:t>
            </a:r>
            <a:endParaRPr lang="en-SG" sz="18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AA3ED-4282-4F6A-8789-0A233843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66" y="2423340"/>
            <a:ext cx="5294362" cy="3772553"/>
          </a:xfrm>
          <a:prstGeom prst="rect">
            <a:avLst/>
          </a:prstGeom>
          <a:ln>
            <a:solidFill>
              <a:prstClr val="ltGray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78EC9-D65E-4B9D-9FDB-9FD07F2FA365}"/>
              </a:ext>
            </a:extLst>
          </p:cNvPr>
          <p:cNvGrpSpPr/>
          <p:nvPr/>
        </p:nvGrpSpPr>
        <p:grpSpPr>
          <a:xfrm>
            <a:off x="4416879" y="686491"/>
            <a:ext cx="4448946" cy="1112871"/>
            <a:chOff x="4112083" y="620231"/>
            <a:chExt cx="4448946" cy="11128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72581D-2693-4133-AEE6-2C6E2082D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97" b="58668"/>
            <a:stretch/>
          </p:blipFill>
          <p:spPr>
            <a:xfrm>
              <a:off x="6779853" y="795106"/>
              <a:ext cx="1781176" cy="7608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744DCD-4F9B-4E19-9158-9A0916260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" t="1654" r="64819" b="64546"/>
            <a:stretch/>
          </p:blipFill>
          <p:spPr>
            <a:xfrm>
              <a:off x="5321943" y="824801"/>
              <a:ext cx="1136076" cy="7014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308554-A210-4BEB-B82E-E797438BB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36" t="8719" r="6195" b="10204"/>
            <a:stretch/>
          </p:blipFill>
          <p:spPr>
            <a:xfrm>
              <a:off x="4112083" y="838678"/>
              <a:ext cx="951989" cy="673715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A728071-9335-4666-8AE0-896C2E09531C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5064072" y="1175536"/>
              <a:ext cx="257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44D029-2381-4735-94FB-44418C8438F8}"/>
                </a:ext>
              </a:extLst>
            </p:cNvPr>
            <p:cNvCxnSpPr>
              <a:cxnSpLocks/>
              <a:stCxn id="14" idx="1"/>
              <a:endCxn id="15" idx="3"/>
            </p:cNvCxnSpPr>
            <p:nvPr/>
          </p:nvCxnSpPr>
          <p:spPr>
            <a:xfrm flipH="1">
              <a:off x="6458019" y="1175536"/>
              <a:ext cx="3218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0CA9E6-70DC-4B5B-902A-89FEA7790CB5}"/>
                </a:ext>
              </a:extLst>
            </p:cNvPr>
            <p:cNvSpPr/>
            <p:nvPr/>
          </p:nvSpPr>
          <p:spPr>
            <a:xfrm>
              <a:off x="6645349" y="620231"/>
              <a:ext cx="1915680" cy="111287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CB3981D-4C5A-488A-9540-92A9D959F8C1}"/>
              </a:ext>
            </a:extLst>
          </p:cNvPr>
          <p:cNvSpPr/>
          <p:nvPr/>
        </p:nvSpPr>
        <p:spPr>
          <a:xfrm>
            <a:off x="5142353" y="4629470"/>
            <a:ext cx="2428027" cy="111287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92FF5-D0DB-5ED1-CACE-C31F03BB70A1}"/>
              </a:ext>
            </a:extLst>
          </p:cNvPr>
          <p:cNvSpPr/>
          <p:nvPr/>
        </p:nvSpPr>
        <p:spPr>
          <a:xfrm>
            <a:off x="5031407" y="5051394"/>
            <a:ext cx="2348921" cy="330655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6782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538EAA9-E44C-445B-90EF-D1B69FE4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2" y="1257722"/>
            <a:ext cx="2219825" cy="2453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C9D9C-EDA1-4969-9FF1-45B3A726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01519-B24B-44D7-84CD-3A24A22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39" y="281849"/>
            <a:ext cx="7978660" cy="4673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Accessing the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DataBase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- 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73E8B-7D21-430A-B246-07BB7FBC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21" y="3216133"/>
            <a:ext cx="4428218" cy="3155372"/>
          </a:xfrm>
          <a:prstGeom prst="rect">
            <a:avLst/>
          </a:prstGeom>
          <a:ln>
            <a:solidFill>
              <a:prstClr val="ltGray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638DB-1689-4D88-8594-CDDEE8381498}"/>
              </a:ext>
            </a:extLst>
          </p:cNvPr>
          <p:cNvSpPr txBox="1"/>
          <p:nvPr/>
        </p:nvSpPr>
        <p:spPr>
          <a:xfrm>
            <a:off x="362035" y="4431588"/>
            <a:ext cx="1921151" cy="7848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1. When an object reference has </a:t>
            </a:r>
            <a:r>
              <a:rPr lang="en-US" sz="900" b="1" dirty="0"/>
              <a:t>@</a:t>
            </a:r>
            <a:r>
              <a:rPr lang="en-US" sz="900" b="1" dirty="0" err="1"/>
              <a:t>Autowired</a:t>
            </a:r>
            <a:r>
              <a:rPr lang="en-US" sz="900" b="1" dirty="0"/>
              <a:t> </a:t>
            </a:r>
            <a:r>
              <a:rPr lang="en-US" sz="900" dirty="0"/>
              <a:t>annotation, it tells </a:t>
            </a:r>
            <a:r>
              <a:rPr lang="en-US" sz="900" dirty="0" err="1"/>
              <a:t>Springboot</a:t>
            </a:r>
            <a:r>
              <a:rPr lang="en-US" sz="900" dirty="0"/>
              <a:t> to look for a class that matches, in this case the </a:t>
            </a:r>
            <a:r>
              <a:rPr lang="en-US" sz="900" b="1" dirty="0" err="1"/>
              <a:t>CategoryRepository</a:t>
            </a:r>
            <a:endParaRPr lang="en-SG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1EE8B-895B-4DC1-A40F-C79F77438926}"/>
              </a:ext>
            </a:extLst>
          </p:cNvPr>
          <p:cNvSpPr txBox="1"/>
          <p:nvPr/>
        </p:nvSpPr>
        <p:spPr>
          <a:xfrm>
            <a:off x="6932219" y="2972454"/>
            <a:ext cx="199040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2. Because </a:t>
            </a:r>
            <a:r>
              <a:rPr lang="en-US" sz="900" b="1" dirty="0" err="1"/>
              <a:t>CategoryRepository</a:t>
            </a:r>
            <a:r>
              <a:rPr lang="en-US" sz="900" dirty="0"/>
              <a:t> extends </a:t>
            </a:r>
            <a:r>
              <a:rPr lang="en-US" sz="900" b="1" dirty="0" err="1"/>
              <a:t>JpaRepository</a:t>
            </a:r>
            <a:r>
              <a:rPr lang="en-US" sz="900" dirty="0"/>
              <a:t>, we can use the pre-defined methods already implemented by </a:t>
            </a:r>
            <a:r>
              <a:rPr lang="en-US" sz="900" b="1" dirty="0" err="1"/>
              <a:t>JpaRepository</a:t>
            </a:r>
            <a:r>
              <a:rPr lang="en-US" sz="900" dirty="0"/>
              <a:t>. </a:t>
            </a:r>
          </a:p>
          <a:p>
            <a:endParaRPr lang="en-US" sz="900" dirty="0"/>
          </a:p>
          <a:p>
            <a:r>
              <a:rPr lang="en-US" sz="900" dirty="0"/>
              <a:t>In this case, the </a:t>
            </a:r>
            <a:r>
              <a:rPr lang="en-US" sz="900" b="1" dirty="0" err="1"/>
              <a:t>findAll</a:t>
            </a:r>
            <a:r>
              <a:rPr lang="en-US" sz="900" dirty="0"/>
              <a:t> method will help to find all categories and store them as a </a:t>
            </a:r>
            <a:r>
              <a:rPr lang="en-US" sz="900" b="1" dirty="0"/>
              <a:t>List</a:t>
            </a:r>
            <a:r>
              <a:rPr lang="en-US" sz="900" dirty="0"/>
              <a:t> of </a:t>
            </a:r>
            <a:r>
              <a:rPr lang="en-US" sz="900" b="1" dirty="0"/>
              <a:t>Category</a:t>
            </a:r>
            <a:r>
              <a:rPr lang="en-US" sz="900" dirty="0"/>
              <a:t> objects in </a:t>
            </a:r>
            <a:r>
              <a:rPr lang="en-US" sz="900" b="1" dirty="0" err="1"/>
              <a:t>listCategories</a:t>
            </a:r>
            <a:r>
              <a:rPr lang="en-US" sz="900" dirty="0"/>
              <a:t>.</a:t>
            </a:r>
            <a:endParaRPr lang="en-SG" sz="9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7414F-1686-4C94-BA89-F2367C05A79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321943" y="3711118"/>
            <a:ext cx="1610276" cy="1186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270CEC-CAA7-4A2F-A03F-268628B369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339841" y="3711118"/>
            <a:ext cx="592378" cy="1808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DD030C-3F5D-4CD1-B3F6-4741171D367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83186" y="4824003"/>
            <a:ext cx="6803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52454DA-C6F8-4ED1-A0B0-AC1C6CD8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22" y="2143290"/>
            <a:ext cx="3499743" cy="8079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D55D25-AED6-4095-8DDE-3AD92EA21EEF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flipH="1" flipV="1">
            <a:off x="6463265" y="2547250"/>
            <a:ext cx="468954" cy="1163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8D7EFE4-B0B0-4EAC-874F-E82544DE4075}"/>
              </a:ext>
            </a:extLst>
          </p:cNvPr>
          <p:cNvSpPr txBox="1"/>
          <p:nvPr/>
        </p:nvSpPr>
        <p:spPr>
          <a:xfrm>
            <a:off x="486967" y="5621762"/>
            <a:ext cx="1779494" cy="5078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4. List</a:t>
            </a:r>
            <a:r>
              <a:rPr lang="en-US" sz="900" dirty="0"/>
              <a:t> is an interface as well. The </a:t>
            </a:r>
            <a:r>
              <a:rPr lang="en-US" sz="900" dirty="0" err="1"/>
              <a:t>ArrayList</a:t>
            </a:r>
            <a:r>
              <a:rPr lang="en-US" sz="900" dirty="0"/>
              <a:t> implements the List interface.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3099E9-8AA6-4301-93B1-47F1CEA847F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266461" y="5533058"/>
            <a:ext cx="893299" cy="342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F6D1F2-EB67-4068-9D03-AE01E2A5208F}"/>
              </a:ext>
            </a:extLst>
          </p:cNvPr>
          <p:cNvSpPr txBox="1"/>
          <p:nvPr/>
        </p:nvSpPr>
        <p:spPr>
          <a:xfrm>
            <a:off x="6818844" y="5533058"/>
            <a:ext cx="2103783" cy="5078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b="1" dirty="0"/>
              <a:t>5. </a:t>
            </a:r>
            <a:r>
              <a:rPr lang="en-US" sz="900" b="1" dirty="0" err="1"/>
              <a:t>listCategories</a:t>
            </a:r>
            <a:r>
              <a:rPr lang="en-US" sz="900" dirty="0"/>
              <a:t> is added to </a:t>
            </a:r>
            <a:r>
              <a:rPr lang="en-US" sz="900" b="1" dirty="0"/>
              <a:t>model</a:t>
            </a:r>
            <a:r>
              <a:rPr lang="en-US" sz="900" dirty="0"/>
              <a:t>, making it accessible to the view, </a:t>
            </a:r>
            <a:r>
              <a:rPr lang="en-US" sz="900" b="1" dirty="0" err="1"/>
              <a:t>view_categories</a:t>
            </a:r>
            <a:r>
              <a:rPr lang="en-US" sz="900" dirty="0"/>
              <a:t>.</a:t>
            </a:r>
            <a:endParaRPr lang="en-SG" sz="9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9D8231-BA1F-43D3-8DFD-56C24C81904C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339840" y="5786974"/>
            <a:ext cx="4790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EA58C81-344C-4A8C-A49A-7FB568ADD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97" b="58668"/>
          <a:stretch/>
        </p:blipFill>
        <p:spPr>
          <a:xfrm>
            <a:off x="6779853" y="795106"/>
            <a:ext cx="1781176" cy="7608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74AFB0-C8D1-4043-AD98-F3E220E7C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3" t="1654" r="64819" b="64546"/>
          <a:stretch/>
        </p:blipFill>
        <p:spPr>
          <a:xfrm>
            <a:off x="5321943" y="824801"/>
            <a:ext cx="1136076" cy="7014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BBAE81-B0A1-4AFD-8088-C83101D0E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6" t="8719" r="6195" b="10204"/>
          <a:stretch/>
        </p:blipFill>
        <p:spPr>
          <a:xfrm>
            <a:off x="4112083" y="838678"/>
            <a:ext cx="951989" cy="67371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490F8B-EC25-41DE-8FBB-5E4C09037609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 flipH="1">
            <a:off x="5064072" y="1175536"/>
            <a:ext cx="2578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F0C6C3-7012-46A0-9DC5-4EE879A7054B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>
          <a:xfrm flipH="1">
            <a:off x="6458019" y="1175536"/>
            <a:ext cx="321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E56577-F3E7-4FD7-8F98-C3C25D63BAE5}"/>
              </a:ext>
            </a:extLst>
          </p:cNvPr>
          <p:cNvSpPr txBox="1"/>
          <p:nvPr/>
        </p:nvSpPr>
        <p:spPr>
          <a:xfrm>
            <a:off x="2987287" y="1652434"/>
            <a:ext cx="466931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3. Category used by JPA repository as the type, and Integer as the ID </a:t>
            </a:r>
            <a:endParaRPr lang="en-SG" sz="105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DED830-CBBD-4879-82BD-2EF9508BE955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2534133" y="1783239"/>
            <a:ext cx="45315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0F2699-CEA2-40E3-83F5-ABDBF287E102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5321943" y="1914044"/>
            <a:ext cx="374950" cy="680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7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0" grpId="0" animBg="1"/>
      <p:bldP spid="42" grpId="0" animBg="1"/>
      <p:bldP spid="5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AA96-6B94-4BDF-83E7-207594ED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5FB7B-7E59-4024-810E-F9F37B4D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691581" cy="760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9 – Mappings to the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6C9BD-7019-45E0-A720-CEC79A2039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 err="1">
                <a:latin typeface="Amasis MT Pro" panose="02040504050005020304" pitchFamily="18" charset="0"/>
              </a:rPr>
              <a:t>CategoryController</a:t>
            </a:r>
            <a:r>
              <a:rPr lang="en-US" dirty="0"/>
              <a:t>, </a:t>
            </a:r>
          </a:p>
          <a:p>
            <a:pPr marL="514350" indent="-457200">
              <a:buFont typeface="+mj-lt"/>
              <a:buAutoNum type="alphaLcParenR"/>
            </a:pPr>
            <a:r>
              <a:rPr lang="en-US" dirty="0"/>
              <a:t>What would be the URL that would map to the @</a:t>
            </a:r>
            <a:r>
              <a:rPr lang="en-US" dirty="0" err="1"/>
              <a:t>GetMapping</a:t>
            </a:r>
            <a:r>
              <a:rPr lang="en-US" dirty="0"/>
              <a:t>(“/categories”)?</a:t>
            </a:r>
          </a:p>
          <a:p>
            <a:pPr marL="971550" lvl="1" indent="-457200">
              <a:buFont typeface="+mj-lt"/>
              <a:buAutoNum type="alphaLcParenR"/>
            </a:pPr>
            <a:endParaRPr lang="en-US" dirty="0"/>
          </a:p>
          <a:p>
            <a:pPr marL="971550" lvl="1" indent="-457200">
              <a:buFont typeface="+mj-lt"/>
              <a:buAutoNum type="alphaLcParenR"/>
            </a:pPr>
            <a:endParaRPr lang="en-US" dirty="0"/>
          </a:p>
          <a:p>
            <a:pPr marL="971550" lvl="1" indent="-457200">
              <a:buFont typeface="+mj-lt"/>
              <a:buAutoNum type="alphaLcParenR"/>
            </a:pPr>
            <a:endParaRPr lang="en-US" dirty="0"/>
          </a:p>
          <a:p>
            <a:pPr marL="514350" indent="-457200">
              <a:buFont typeface="+mj-lt"/>
              <a:buAutoNum type="alphaLcParenR"/>
            </a:pPr>
            <a:r>
              <a:rPr lang="en-US" dirty="0"/>
              <a:t>What would be the filename of the view template used?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4200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AA96-6B94-4BDF-83E7-207594ED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5FB7B-7E59-4024-810E-F9F37B4D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936670" cy="6749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9 – Mappings to the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6C9BD-7019-45E0-A720-CEC79A2039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In </a:t>
            </a:r>
            <a:r>
              <a:rPr lang="en-US" b="1" dirty="0" err="1">
                <a:latin typeface="Amasis MT Pro" panose="02040504050005020304" pitchFamily="18" charset="0"/>
              </a:rPr>
              <a:t>CategoryController</a:t>
            </a:r>
            <a:r>
              <a:rPr lang="en-US" dirty="0">
                <a:latin typeface="Amasis MT Pro" panose="02040504050005020304" pitchFamily="18" charset="0"/>
              </a:rPr>
              <a:t>, </a:t>
            </a:r>
          </a:p>
          <a:p>
            <a:pPr marL="51435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What would be the URL that would map to the @</a:t>
            </a:r>
            <a:r>
              <a:rPr lang="en-US" dirty="0" err="1">
                <a:latin typeface="Amasis MT Pro" panose="02040504050005020304" pitchFamily="18" charset="0"/>
              </a:rPr>
              <a:t>GetMapping</a:t>
            </a:r>
            <a:r>
              <a:rPr lang="en-US" dirty="0">
                <a:latin typeface="Amasis MT Pro" panose="02040504050005020304" pitchFamily="18" charset="0"/>
              </a:rPr>
              <a:t>(“/categories”)?</a:t>
            </a:r>
          </a:p>
          <a:p>
            <a:pPr marL="57150" indent="0">
              <a:buNone/>
            </a:pPr>
            <a:r>
              <a:rPr lang="en-US" dirty="0">
                <a:latin typeface="Amasis MT Pro" panose="02040504050005020304" pitchFamily="18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http://localhost:8080/categories</a:t>
            </a:r>
            <a:endParaRPr lang="en-US" dirty="0">
              <a:solidFill>
                <a:srgbClr val="0070C0"/>
              </a:solidFill>
              <a:latin typeface="Amasis MT Pro" panose="02040504050005020304" pitchFamily="18" charset="0"/>
            </a:endParaRPr>
          </a:p>
          <a:p>
            <a:pPr marL="5715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marL="971550" lvl="1" indent="-457200">
              <a:buFont typeface="+mj-lt"/>
              <a:buAutoNum type="alphaLcParenR"/>
            </a:pPr>
            <a:endParaRPr lang="en-US" dirty="0">
              <a:latin typeface="Amasis MT Pro" panose="02040504050005020304" pitchFamily="18" charset="0"/>
            </a:endParaRPr>
          </a:p>
          <a:p>
            <a:pPr marL="514350" indent="-457200">
              <a:buFont typeface="+mj-lt"/>
              <a:buAutoNum type="alphaLcParenR" startAt="2"/>
            </a:pPr>
            <a:r>
              <a:rPr lang="en-US" dirty="0">
                <a:latin typeface="Amasis MT Pro" panose="02040504050005020304" pitchFamily="18" charset="0"/>
              </a:rPr>
              <a:t>What would be the filename of the view template used?</a:t>
            </a:r>
          </a:p>
          <a:p>
            <a:pPr marL="57150" indent="0">
              <a:buNone/>
            </a:pP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	view_categories.html</a:t>
            </a:r>
          </a:p>
          <a:p>
            <a:pPr marL="5715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911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 with </a:t>
            </a:r>
            <a:r>
              <a:rPr lang="en-SG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85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A65C3-9EBE-4A5D-AAE3-D44D1978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5AF463-12E0-4951-A26B-8CE7D4B7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56" y="298320"/>
            <a:ext cx="8189604" cy="5695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10 – Creating category list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F8E8F-FB9A-427F-85E5-EDA94E5E2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306887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From the resource folder provided in LEO, copy and paste the </a:t>
            </a:r>
            <a:r>
              <a:rPr lang="en-US" b="1" dirty="0">
                <a:latin typeface="Amasis MT Pro" panose="02040504050005020304" pitchFamily="18" charset="0"/>
              </a:rPr>
              <a:t>bootstrap</a:t>
            </a:r>
            <a:r>
              <a:rPr lang="en-US" dirty="0">
                <a:latin typeface="Amasis MT Pro" panose="02040504050005020304" pitchFamily="18" charset="0"/>
              </a:rPr>
              <a:t> folder into the static folder under </a:t>
            </a:r>
            <a:r>
              <a:rPr lang="en-US" b="1" dirty="0" err="1">
                <a:latin typeface="Amasis MT Pro" panose="02040504050005020304" pitchFamily="18" charset="0"/>
              </a:rPr>
              <a:t>src</a:t>
            </a:r>
            <a:r>
              <a:rPr lang="en-US" b="1" dirty="0">
                <a:latin typeface="Amasis MT Pro" panose="02040504050005020304" pitchFamily="18" charset="0"/>
              </a:rPr>
              <a:t>/main/resources</a:t>
            </a:r>
          </a:p>
          <a:p>
            <a:endParaRPr lang="en-SG" b="1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C473F-6E4B-45F6-9F1A-D15E5C01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48" y="2590800"/>
            <a:ext cx="2886075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11BFE5-5DBF-432B-8037-CD6FEF2F9C45}"/>
              </a:ext>
            </a:extLst>
          </p:cNvPr>
          <p:cNvSpPr/>
          <p:nvPr/>
        </p:nvSpPr>
        <p:spPr>
          <a:xfrm>
            <a:off x="5192486" y="4470400"/>
            <a:ext cx="2133600" cy="765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F5933-4B6F-42A1-9530-0BD8B70AF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7" y="971086"/>
            <a:ext cx="1659871" cy="107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203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A65C3-9EBE-4A5D-AAE3-D44D1978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5AF463-12E0-4951-A26B-8CE7D4B7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8" y="295146"/>
            <a:ext cx="8106252" cy="7219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10 – Creating category list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F8E8F-FB9A-427F-85E5-EDA94E5E2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206" y="1477202"/>
            <a:ext cx="3763146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sz="2000" dirty="0">
                <a:latin typeface="Amasis MT Pro" panose="02040504050005020304" pitchFamily="18" charset="0"/>
              </a:rPr>
              <a:t>Under </a:t>
            </a:r>
            <a:r>
              <a:rPr lang="en-US" sz="2000" b="1" dirty="0" err="1">
                <a:latin typeface="Amasis MT Pro" panose="02040504050005020304" pitchFamily="18" charset="0"/>
              </a:rPr>
              <a:t>src</a:t>
            </a:r>
            <a:r>
              <a:rPr lang="en-US" sz="2000" b="1" dirty="0">
                <a:latin typeface="Amasis MT Pro" panose="02040504050005020304" pitchFamily="18" charset="0"/>
              </a:rPr>
              <a:t>/main/resources</a:t>
            </a:r>
            <a:r>
              <a:rPr lang="en-US" sz="2000" dirty="0">
                <a:latin typeface="Amasis MT Pro" panose="02040504050005020304" pitchFamily="18" charset="0"/>
              </a:rPr>
              <a:t>, right-click on the </a:t>
            </a:r>
            <a:r>
              <a:rPr lang="en-US" sz="2000" b="1" dirty="0">
                <a:latin typeface="Amasis MT Pro" panose="02040504050005020304" pitchFamily="18" charset="0"/>
              </a:rPr>
              <a:t>templates</a:t>
            </a:r>
            <a:r>
              <a:rPr lang="en-US" sz="2000" dirty="0">
                <a:latin typeface="Amasis MT Pro" panose="02040504050005020304" pitchFamily="18" charset="0"/>
              </a:rPr>
              <a:t> folder</a:t>
            </a:r>
          </a:p>
          <a:p>
            <a:pPr marL="457200" indent="-457200">
              <a:buFont typeface="+mj-lt"/>
              <a:buAutoNum type="alphaLcParenR" startAt="2"/>
            </a:pPr>
            <a:endParaRPr lang="en-US" sz="2000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2"/>
            </a:pPr>
            <a:r>
              <a:rPr lang="en-US" sz="2000" dirty="0">
                <a:latin typeface="Amasis MT Pro" panose="02040504050005020304" pitchFamily="18" charset="0"/>
              </a:rPr>
              <a:t>Select </a:t>
            </a:r>
            <a:r>
              <a:rPr lang="en-US" sz="2000" b="1" dirty="0">
                <a:latin typeface="Amasis MT Pro" panose="02040504050005020304" pitchFamily="18" charset="0"/>
              </a:rPr>
              <a:t>New &gt; File </a:t>
            </a:r>
            <a:endParaRPr lang="en-SG" sz="2000" b="1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D5760-57D2-48D1-980A-62421CE1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65" y="2548929"/>
            <a:ext cx="4571999" cy="3337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8EA8E-D3D2-4762-AED1-18DFACB4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82" y="1017139"/>
            <a:ext cx="1659871" cy="107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988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7B1BA-56FA-4217-92F8-F1F63707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51B71-FA54-4CA9-BEE7-74D3C647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96" y="358556"/>
            <a:ext cx="8085361" cy="5748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10 – Creating category list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D4098-D5C6-4B1B-9A4B-9BC47B2776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Name the file as </a:t>
            </a:r>
            <a:r>
              <a:rPr lang="en-US" b="1" dirty="0">
                <a:latin typeface="Amasis MT Pro" panose="02040504050005020304" pitchFamily="18" charset="0"/>
              </a:rPr>
              <a:t>view_categories.html</a:t>
            </a:r>
          </a:p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Click </a:t>
            </a:r>
            <a:r>
              <a:rPr lang="en-US" b="1" dirty="0">
                <a:latin typeface="Amasis MT Pro" panose="02040504050005020304" pitchFamily="18" charset="0"/>
              </a:rPr>
              <a:t>Finish</a:t>
            </a:r>
            <a:endParaRPr lang="en-SG" b="1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E4A87-DC6B-4E62-B98D-C8F7E948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3" y="2263530"/>
            <a:ext cx="4378905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7D2FC-5FB7-4C33-8737-EDBFC0EF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7" y="971086"/>
            <a:ext cx="1659871" cy="107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2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Topics Covered in this course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7D78-188C-4244-BB76-6E2B677BA6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3120" y="1109462"/>
            <a:ext cx="7477125" cy="3759200"/>
          </a:xfrm>
        </p:spPr>
        <p:txBody>
          <a:bodyPr/>
          <a:lstStyle/>
          <a:p>
            <a:r>
              <a:rPr lang="en-SG" sz="3200" dirty="0">
                <a:latin typeface="Amasis MT Pro" panose="02040504050005020304" pitchFamily="18" charset="0"/>
              </a:rPr>
              <a:t>Using Bootstrap to style a webpage</a:t>
            </a:r>
          </a:p>
          <a:p>
            <a:endParaRPr lang="en-SG" sz="3200" dirty="0">
              <a:latin typeface="Amasis MT Pro" panose="02040504050005020304" pitchFamily="18" charset="0"/>
            </a:endParaRPr>
          </a:p>
          <a:p>
            <a:r>
              <a:rPr lang="en-SG" sz="3200" dirty="0">
                <a:latin typeface="Amasis MT Pro" panose="02040504050005020304" pitchFamily="18" charset="0"/>
              </a:rPr>
              <a:t>Create Model and map to Database</a:t>
            </a:r>
          </a:p>
          <a:p>
            <a:endParaRPr lang="en-SG" sz="3200" dirty="0">
              <a:latin typeface="Amasis MT Pro" panose="02040504050005020304" pitchFamily="18" charset="0"/>
            </a:endParaRPr>
          </a:p>
          <a:p>
            <a:r>
              <a:rPr lang="en-SG" sz="3200" dirty="0">
                <a:latin typeface="Amasis MT Pro" panose="02040504050005020304" pitchFamily="18" charset="0"/>
              </a:rPr>
              <a:t>CRUD using MYSQL</a:t>
            </a:r>
          </a:p>
          <a:p>
            <a:endParaRPr lang="en-SG" sz="32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72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EFD1C-9ADA-4F02-A6A5-74D8CE57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E608F-056C-43BB-89D9-8098E361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9" y="226615"/>
            <a:ext cx="8315290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10 – Creating category list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680E4-89BB-4F38-BA91-90F5EC296E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6504" y="1257595"/>
            <a:ext cx="3305626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6"/>
            </a:pPr>
            <a:r>
              <a:rPr lang="en-US" sz="2000" dirty="0">
                <a:latin typeface="Amasis MT Pro" panose="02040504050005020304" pitchFamily="18" charset="0"/>
              </a:rPr>
              <a:t>Modify </a:t>
            </a:r>
            <a:r>
              <a:rPr lang="en-US" sz="2000" b="1" dirty="0">
                <a:latin typeface="Amasis MT Pro" panose="02040504050005020304" pitchFamily="18" charset="0"/>
              </a:rPr>
              <a:t>view_categories.html </a:t>
            </a:r>
            <a:r>
              <a:rPr lang="en-US" sz="2000" dirty="0">
                <a:latin typeface="Amasis MT Pro" panose="02040504050005020304" pitchFamily="18" charset="0"/>
              </a:rPr>
              <a:t>to include the code shown.</a:t>
            </a:r>
          </a:p>
          <a:p>
            <a:pPr marL="457200" indent="-457200">
              <a:buFont typeface="+mj-lt"/>
              <a:buAutoNum type="alphaLcParenR" startAt="6"/>
            </a:pPr>
            <a:endParaRPr lang="en-US" sz="2000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r>
              <a:rPr lang="en-US" sz="2000" b="1" dirty="0">
                <a:latin typeface="Amasis MT Pro" panose="02040504050005020304" pitchFamily="18" charset="0"/>
              </a:rPr>
              <a:t>Ctrl-Shift-F</a:t>
            </a:r>
            <a:r>
              <a:rPr lang="en-US" sz="2000" dirty="0">
                <a:latin typeface="Amasis MT Pro" panose="02040504050005020304" pitchFamily="18" charset="0"/>
              </a:rPr>
              <a:t> to format your code</a:t>
            </a:r>
          </a:p>
          <a:p>
            <a:pPr marL="457200" indent="-457200">
              <a:buFont typeface="+mj-lt"/>
              <a:buAutoNum type="alphaLcParenR" startAt="6"/>
            </a:pPr>
            <a:endParaRPr lang="en-US" sz="2000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r>
              <a:rPr lang="en-US" sz="2000" dirty="0">
                <a:latin typeface="Amasis MT Pro" panose="02040504050005020304" pitchFamily="18" charset="0"/>
              </a:rPr>
              <a:t>Paste the code for </a:t>
            </a:r>
            <a:r>
              <a:rPr lang="en-US" sz="2000" b="1" dirty="0">
                <a:latin typeface="Amasis MT Pro" panose="02040504050005020304" pitchFamily="18" charset="0"/>
              </a:rPr>
              <a:t>view_categories.html </a:t>
            </a:r>
            <a:r>
              <a:rPr lang="en-US" sz="2000" dirty="0">
                <a:latin typeface="Amasis MT Pro" panose="02040504050005020304" pitchFamily="18" charset="0"/>
              </a:rPr>
              <a:t>into your worksheet.</a:t>
            </a:r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09514-F731-462D-BEAA-D86CF848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49" y="1466850"/>
            <a:ext cx="4499380" cy="4119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A505A-212A-40B5-A87D-9BAAC84E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077" y="850533"/>
            <a:ext cx="1659871" cy="107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C729B-37C1-48F2-86B2-5ADEEA9021F3}"/>
              </a:ext>
            </a:extLst>
          </p:cNvPr>
          <p:cNvSpPr txBox="1"/>
          <p:nvPr/>
        </p:nvSpPr>
        <p:spPr>
          <a:xfrm>
            <a:off x="5746829" y="5726290"/>
            <a:ext cx="25684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Elements or attributes with </a:t>
            </a:r>
            <a:r>
              <a:rPr lang="en-US" sz="1200" b="1" dirty="0" err="1"/>
              <a:t>th</a:t>
            </a:r>
            <a:r>
              <a:rPr lang="en-US" sz="1200" b="1" dirty="0"/>
              <a:t>:</a:t>
            </a:r>
            <a:r>
              <a:rPr lang="en-US" sz="1200" dirty="0"/>
              <a:t> is using the </a:t>
            </a:r>
            <a:r>
              <a:rPr lang="en-US" sz="1200" dirty="0" err="1"/>
              <a:t>thymeleaf</a:t>
            </a:r>
            <a:r>
              <a:rPr lang="en-US" sz="1200" dirty="0"/>
              <a:t> namespace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632040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5AB04-1EAE-4589-8824-1C793314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BE79C2-1DEA-4413-B869-BF8AF3EC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66" y="267988"/>
            <a:ext cx="7942391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10 – Creating category list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9DEF4-102A-4833-9BD7-09FB80C084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9"/>
            </a:pPr>
            <a:r>
              <a:rPr lang="en-US" dirty="0">
                <a:latin typeface="Amasis MT Pro" panose="02040504050005020304" pitchFamily="18" charset="0"/>
              </a:rPr>
              <a:t>Execute your project</a:t>
            </a:r>
          </a:p>
          <a:p>
            <a:pPr marL="457200" indent="-457200">
              <a:buFont typeface="+mj-lt"/>
              <a:buAutoNum type="alphaLcParenR" startAt="9"/>
            </a:pPr>
            <a:r>
              <a:rPr lang="en-US" dirty="0">
                <a:latin typeface="Amasis MT Pro" panose="02040504050005020304" pitchFamily="18" charset="0"/>
              </a:rPr>
              <a:t>Go to 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http://localhost:8080/categories</a:t>
            </a:r>
            <a:r>
              <a:rPr lang="en-US" dirty="0">
                <a:latin typeface="Amasis MT Pro" panose="02040504050005020304" pitchFamily="18" charset="0"/>
              </a:rPr>
              <a:t> in your browser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5EE60-DACB-413E-89A2-4FF8DFCC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73" y="3071659"/>
            <a:ext cx="4420104" cy="285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79703-63F2-4D5B-83CB-5F53016B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87" y="971086"/>
            <a:ext cx="1659871" cy="107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529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18BCF74-2B70-4305-8442-EB1A492C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0" y="999415"/>
            <a:ext cx="4330940" cy="3086056"/>
          </a:xfrm>
          <a:prstGeom prst="rect">
            <a:avLst/>
          </a:prstGeom>
          <a:ln>
            <a:solidFill>
              <a:prstClr val="ltGray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A5069-BB33-4DDB-8947-02FCF6F4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CF245-AEBD-44C5-8552-B2557567F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028" y="2395156"/>
            <a:ext cx="4389437" cy="3872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DC5FF7-918E-4924-8C7D-CB7A97DF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18" y="230914"/>
            <a:ext cx="6211928" cy="604593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- 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FD9157-D0B6-4A9F-B338-ECC7DBFE54AE}"/>
              </a:ext>
            </a:extLst>
          </p:cNvPr>
          <p:cNvCxnSpPr>
            <a:cxnSpLocks/>
          </p:cNvCxnSpPr>
          <p:nvPr/>
        </p:nvCxnSpPr>
        <p:spPr>
          <a:xfrm>
            <a:off x="1838325" y="3754833"/>
            <a:ext cx="2504703" cy="1245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5986E-0259-4AC1-9822-EA64B4323EE6}"/>
              </a:ext>
            </a:extLst>
          </p:cNvPr>
          <p:cNvSpPr/>
          <p:nvPr/>
        </p:nvSpPr>
        <p:spPr>
          <a:xfrm>
            <a:off x="1885950" y="3429000"/>
            <a:ext cx="990600" cy="161925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F60825-A8B1-414C-A1EF-176F2C8C6458}"/>
              </a:ext>
            </a:extLst>
          </p:cNvPr>
          <p:cNvSpPr/>
          <p:nvPr/>
        </p:nvSpPr>
        <p:spPr>
          <a:xfrm>
            <a:off x="7380328" y="4819650"/>
            <a:ext cx="1066800" cy="180975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B225E5-060A-47DC-A5ED-475E008831FE}"/>
              </a:ext>
            </a:extLst>
          </p:cNvPr>
          <p:cNvSpPr txBox="1"/>
          <p:nvPr/>
        </p:nvSpPr>
        <p:spPr>
          <a:xfrm>
            <a:off x="3382072" y="3853307"/>
            <a:ext cx="2248343" cy="5770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2. </a:t>
            </a:r>
            <a:r>
              <a:rPr lang="en-US" sz="1050" b="1" dirty="0" err="1"/>
              <a:t>listCategories</a:t>
            </a:r>
            <a:r>
              <a:rPr lang="en-US" sz="1050" dirty="0"/>
              <a:t> is added to </a:t>
            </a:r>
            <a:r>
              <a:rPr lang="en-US" sz="1050" b="1" dirty="0"/>
              <a:t>model</a:t>
            </a:r>
            <a:r>
              <a:rPr lang="en-US" sz="1050" dirty="0"/>
              <a:t>, making it accessible to the view, </a:t>
            </a:r>
            <a:r>
              <a:rPr lang="en-US" sz="1050" b="1" dirty="0"/>
              <a:t>view_categories.html</a:t>
            </a:r>
            <a:r>
              <a:rPr lang="en-US" sz="1050" dirty="0"/>
              <a:t>.</a:t>
            </a:r>
            <a:endParaRPr lang="en-SG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319D7D-3848-4008-B73B-3D5ED0BE1569}"/>
              </a:ext>
            </a:extLst>
          </p:cNvPr>
          <p:cNvSpPr txBox="1"/>
          <p:nvPr/>
        </p:nvSpPr>
        <p:spPr>
          <a:xfrm>
            <a:off x="550938" y="4535104"/>
            <a:ext cx="2770244" cy="4154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1. Returning the String “</a:t>
            </a:r>
            <a:r>
              <a:rPr lang="en-US" sz="1050" b="1" dirty="0" err="1"/>
              <a:t>view_categories</a:t>
            </a:r>
            <a:r>
              <a:rPr lang="en-US" sz="1050" dirty="0"/>
              <a:t>” will route to </a:t>
            </a:r>
            <a:r>
              <a:rPr lang="en-US" sz="1050" b="1" dirty="0"/>
              <a:t>view_categories.html</a:t>
            </a:r>
            <a:endParaRPr lang="en-SG" sz="1050" b="1" dirty="0"/>
          </a:p>
        </p:txBody>
      </p:sp>
    </p:spTree>
    <p:extLst>
      <p:ext uri="{BB962C8B-B14F-4D97-AF65-F5344CB8AC3E}">
        <p14:creationId xmlns:p14="http://schemas.microsoft.com/office/powerpoint/2010/main" val="19446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AAE65-0AE2-4B5C-A080-40AB7523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55" y="1022338"/>
            <a:ext cx="5961961" cy="5248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A5069-BB33-4DDB-8947-02FCF6F4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C5FF7-918E-4924-8C7D-CB7A97DF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11" y="157091"/>
            <a:ext cx="6211928" cy="604593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- 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C1810-F155-4CD6-B91B-3BE07A938ECF}"/>
              </a:ext>
            </a:extLst>
          </p:cNvPr>
          <p:cNvSpPr txBox="1"/>
          <p:nvPr/>
        </p:nvSpPr>
        <p:spPr>
          <a:xfrm>
            <a:off x="5887926" y="796219"/>
            <a:ext cx="2984803" cy="10618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1. </a:t>
            </a:r>
            <a:r>
              <a:rPr lang="en-US" sz="1050" b="1" dirty="0" err="1"/>
              <a:t>Thymeleaf</a:t>
            </a:r>
            <a:r>
              <a:rPr lang="en-US" sz="1050" dirty="0"/>
              <a:t> namespace is declared for </a:t>
            </a:r>
            <a:r>
              <a:rPr lang="en-US" sz="1050" b="1" dirty="0" err="1"/>
              <a:t>th</a:t>
            </a:r>
            <a:r>
              <a:rPr lang="en-US" sz="1050" b="1" dirty="0"/>
              <a:t>:* </a:t>
            </a:r>
            <a:r>
              <a:rPr lang="en-US" sz="1050" dirty="0"/>
              <a:t>attributes. Use of </a:t>
            </a:r>
            <a:r>
              <a:rPr lang="en-US" sz="1050" dirty="0" err="1"/>
              <a:t>Thymeleaf</a:t>
            </a:r>
            <a:r>
              <a:rPr lang="en-US" sz="1050" dirty="0"/>
              <a:t> prefix “</a:t>
            </a:r>
            <a:r>
              <a:rPr lang="en-US" sz="1050" b="1" dirty="0" err="1"/>
              <a:t>th</a:t>
            </a:r>
            <a:r>
              <a:rPr lang="en-US" sz="1050" dirty="0"/>
              <a:t>” with namespace </a:t>
            </a:r>
            <a:r>
              <a:rPr lang="en-US" sz="1050" dirty="0">
                <a:hlinkClick r:id="rId4"/>
              </a:rPr>
              <a:t>http://www.thymeleaf.org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N</a:t>
            </a:r>
            <a:r>
              <a:rPr lang="en-SG" sz="1050" dirty="0" err="1"/>
              <a:t>ote</a:t>
            </a:r>
            <a:r>
              <a:rPr lang="en-SG" sz="1050" dirty="0"/>
              <a:t>: Do not mix this up with the &lt;</a:t>
            </a:r>
            <a:r>
              <a:rPr lang="en-SG" sz="1050" dirty="0" err="1"/>
              <a:t>th</a:t>
            </a:r>
            <a:r>
              <a:rPr lang="en-SG" sz="1050" dirty="0"/>
              <a:t>&gt; element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149E9-54AB-40BB-BBD5-F0D98A090586}"/>
              </a:ext>
            </a:extLst>
          </p:cNvPr>
          <p:cNvSpPr txBox="1"/>
          <p:nvPr/>
        </p:nvSpPr>
        <p:spPr>
          <a:xfrm>
            <a:off x="6044844" y="2403871"/>
            <a:ext cx="2984802" cy="20928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2. </a:t>
            </a:r>
            <a:r>
              <a:rPr lang="en-US" sz="1000" b="1" dirty="0" err="1"/>
              <a:t>th:each</a:t>
            </a:r>
            <a:r>
              <a:rPr lang="en-US" sz="1000" b="1" dirty="0"/>
              <a:t> </a:t>
            </a:r>
            <a:r>
              <a:rPr lang="en-US" sz="1000" dirty="0"/>
              <a:t>is used to iterate lists. In this case, we are iterating through the list of categories.</a:t>
            </a:r>
          </a:p>
          <a:p>
            <a:endParaRPr lang="en-US" sz="1000" dirty="0"/>
          </a:p>
          <a:p>
            <a:r>
              <a:rPr lang="en-US" sz="1000" dirty="0"/>
              <a:t>Variable expressions </a:t>
            </a:r>
            <a:r>
              <a:rPr lang="en-US" sz="1000" b="1" dirty="0">
                <a:latin typeface="Consolas" panose="020B0609020204030204" pitchFamily="49" charset="0"/>
              </a:rPr>
              <a:t>${…}</a:t>
            </a:r>
            <a:r>
              <a:rPr lang="en-US" sz="1000" dirty="0"/>
              <a:t> is used to retrieve the information stored in the model attributes. Variable expressions can be set as attribute values or text</a:t>
            </a:r>
          </a:p>
          <a:p>
            <a:endParaRPr lang="en-US" sz="1000" dirty="0"/>
          </a:p>
          <a:p>
            <a:r>
              <a:rPr lang="en-US" sz="1000" dirty="0"/>
              <a:t>In the code here, each category object is taken out of </a:t>
            </a:r>
            <a:r>
              <a:rPr lang="en-US" sz="1000" b="1" dirty="0"/>
              <a:t>${</a:t>
            </a:r>
            <a:r>
              <a:rPr lang="en-US" sz="1000" b="1" dirty="0" err="1"/>
              <a:t>listCategories</a:t>
            </a:r>
            <a:r>
              <a:rPr lang="en-US" sz="1000" b="1" dirty="0"/>
              <a:t>}</a:t>
            </a:r>
            <a:r>
              <a:rPr lang="en-US" sz="1000" dirty="0"/>
              <a:t> and the details such as id and name is extracted from the category object using </a:t>
            </a:r>
            <a:r>
              <a:rPr lang="en-US" sz="1000" b="1" dirty="0"/>
              <a:t>${category.id} </a:t>
            </a:r>
            <a:r>
              <a:rPr lang="en-US" sz="1000" dirty="0"/>
              <a:t>and </a:t>
            </a:r>
            <a:r>
              <a:rPr lang="en-US" sz="1000" b="1" dirty="0"/>
              <a:t>${category.name}</a:t>
            </a:r>
            <a:r>
              <a:rPr lang="en-US" sz="1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3069F-54DA-43FB-A042-5D1292E4CA08}"/>
              </a:ext>
            </a:extLst>
          </p:cNvPr>
          <p:cNvSpPr txBox="1"/>
          <p:nvPr/>
        </p:nvSpPr>
        <p:spPr>
          <a:xfrm>
            <a:off x="3896161" y="5385118"/>
            <a:ext cx="2702505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4. </a:t>
            </a:r>
            <a:r>
              <a:rPr lang="en-US" sz="1200" b="1" dirty="0" err="1"/>
              <a:t>th:text</a:t>
            </a:r>
            <a:r>
              <a:rPr lang="en-US" sz="1200" b="1" dirty="0"/>
              <a:t> </a:t>
            </a:r>
            <a:r>
              <a:rPr lang="en-US" sz="1200" dirty="0"/>
              <a:t>will evaluate to the value of the expression (e.g. category id, category name in this view), and display the value in the table cell.</a:t>
            </a:r>
            <a:endParaRPr lang="en-SG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C1B8C-FD6D-4553-845B-D87A9187E603}"/>
              </a:ext>
            </a:extLst>
          </p:cNvPr>
          <p:cNvSpPr/>
          <p:nvPr/>
        </p:nvSpPr>
        <p:spPr>
          <a:xfrm>
            <a:off x="3766932" y="4607929"/>
            <a:ext cx="3563702" cy="151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2DBEC-0EA1-4445-8CF1-367CA26D339F}"/>
              </a:ext>
            </a:extLst>
          </p:cNvPr>
          <p:cNvSpPr/>
          <p:nvPr/>
        </p:nvSpPr>
        <p:spPr>
          <a:xfrm>
            <a:off x="4084089" y="4789118"/>
            <a:ext cx="2326650" cy="37364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A6DE6-012A-4728-85FA-A22D01134A96}"/>
              </a:ext>
            </a:extLst>
          </p:cNvPr>
          <p:cNvSpPr/>
          <p:nvPr/>
        </p:nvSpPr>
        <p:spPr>
          <a:xfrm>
            <a:off x="2479334" y="1472882"/>
            <a:ext cx="3126336" cy="15458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7784C-26AB-73EE-CECD-28465769E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24" y="1117368"/>
            <a:ext cx="1771649" cy="2311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348308-04C8-9430-C2B7-9010D05573DC}"/>
              </a:ext>
            </a:extLst>
          </p:cNvPr>
          <p:cNvCxnSpPr>
            <a:cxnSpLocks/>
          </p:cNvCxnSpPr>
          <p:nvPr/>
        </p:nvCxnSpPr>
        <p:spPr>
          <a:xfrm>
            <a:off x="873701" y="2183208"/>
            <a:ext cx="5014225" cy="2605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DC20E-EA00-4E69-B373-A13B6273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B8319-E339-47F4-B1BD-00A214DA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546FD-1D4A-4895-9089-E06AC25140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102" y="865306"/>
            <a:ext cx="4582261" cy="5386637"/>
          </a:xfrm>
        </p:spPr>
        <p:txBody>
          <a:bodyPr/>
          <a:lstStyle/>
          <a:p>
            <a:r>
              <a:rPr lang="en-US" sz="2000" dirty="0">
                <a:latin typeface="Amasis MT Pro" panose="02040504050005020304" pitchFamily="18" charset="0"/>
              </a:rPr>
              <a:t>Recall that in our </a:t>
            </a:r>
            <a:r>
              <a:rPr lang="en-US" sz="2000" dirty="0" err="1">
                <a:latin typeface="Amasis MT Pro" panose="02040504050005020304" pitchFamily="18" charset="0"/>
              </a:rPr>
              <a:t>Springboot</a:t>
            </a:r>
            <a:r>
              <a:rPr lang="en-US" sz="2000" dirty="0">
                <a:latin typeface="Amasis MT Pro" panose="02040504050005020304" pitchFamily="18" charset="0"/>
              </a:rPr>
              <a:t> projects, we included a dependency, </a:t>
            </a:r>
            <a:r>
              <a:rPr lang="en-US" sz="2000" b="1" dirty="0" err="1">
                <a:latin typeface="Amasis MT Pro" panose="02040504050005020304" pitchFamily="18" charset="0"/>
              </a:rPr>
              <a:t>Thymeleaf</a:t>
            </a:r>
            <a:r>
              <a:rPr lang="en-US" sz="2000" b="1" dirty="0">
                <a:latin typeface="Amasis MT Pro" panose="02040504050005020304" pitchFamily="18" charset="0"/>
              </a:rPr>
              <a:t>.</a:t>
            </a:r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b="1" dirty="0" err="1">
                <a:latin typeface="Amasis MT Pro" panose="02040504050005020304" pitchFamily="18" charset="0"/>
              </a:rPr>
              <a:t>Thymeleaf</a:t>
            </a:r>
            <a:r>
              <a:rPr lang="en-US" sz="2000" dirty="0">
                <a:latin typeface="Amasis MT Pro" panose="02040504050005020304" pitchFamily="18" charset="0"/>
              </a:rPr>
              <a:t> is a server-side Java template engine for both web and standalone environments.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It is a </a:t>
            </a:r>
            <a:r>
              <a:rPr lang="en-US" sz="2000" b="1" dirty="0">
                <a:latin typeface="Amasis MT Pro" panose="02040504050005020304" pitchFamily="18" charset="0"/>
              </a:rPr>
              <a:t>view</a:t>
            </a:r>
            <a:r>
              <a:rPr lang="en-US" sz="2000" dirty="0">
                <a:latin typeface="Amasis MT Pro" panose="02040504050005020304" pitchFamily="18" charset="0"/>
              </a:rPr>
              <a:t> technology that performs server-side rendering of HTML.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We use </a:t>
            </a:r>
            <a:r>
              <a:rPr lang="en-US" sz="2000" b="1" dirty="0">
                <a:latin typeface="Amasis MT Pro" panose="02040504050005020304" pitchFamily="18" charset="0"/>
              </a:rPr>
              <a:t>variable expressions ${…}</a:t>
            </a:r>
            <a:r>
              <a:rPr lang="en-US" sz="2000" dirty="0">
                <a:latin typeface="Amasis MT Pro" panose="02040504050005020304" pitchFamily="18" charset="0"/>
              </a:rPr>
              <a:t> bind the data from the template context(model) into the resulting html(view).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A3432-0AA2-46B1-A644-C2062EB678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1340" y="1703130"/>
            <a:ext cx="3242558" cy="34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9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DC20E-EA00-4E69-B373-A13B6273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B8319-E339-47F4-B1BD-00A214DA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546FD-1D4A-4895-9089-E06AC25140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3884743" cy="3759200"/>
          </a:xfrm>
        </p:spPr>
        <p:txBody>
          <a:bodyPr/>
          <a:lstStyle/>
          <a:p>
            <a:r>
              <a:rPr lang="en-US" sz="1800" dirty="0">
                <a:latin typeface="Amasis MT Pro" panose="02040504050005020304" pitchFamily="18" charset="0"/>
              </a:rPr>
              <a:t>Today</a:t>
            </a:r>
            <a:r>
              <a:rPr lang="en-US" sz="1800" dirty="0"/>
              <a:t>, we used the variable expression </a:t>
            </a:r>
            <a:r>
              <a:rPr lang="en-US" sz="1800" b="1" dirty="0">
                <a:latin typeface="Consolas" panose="020B0609020204030204" pitchFamily="49" charset="0"/>
              </a:rPr>
              <a:t>${…}</a:t>
            </a:r>
            <a:r>
              <a:rPr lang="en-US" sz="1800" dirty="0"/>
              <a:t> to retrieve the information stored in the model attributes.</a:t>
            </a:r>
            <a:endParaRPr lang="en-SG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3E250-CE8E-4261-AEDA-5706FCDC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73" y="3092774"/>
            <a:ext cx="3318764" cy="2927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B92C5-710F-4DAA-B670-D57ABC77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547" y="3175006"/>
            <a:ext cx="3565167" cy="2540397"/>
          </a:xfrm>
          <a:prstGeom prst="rect">
            <a:avLst/>
          </a:prstGeom>
          <a:ln>
            <a:solidFill>
              <a:prstClr val="ltGray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53C5C-22D5-41FD-8D4D-C54DBB45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012" y="441109"/>
            <a:ext cx="2189163" cy="24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B70AD1-A65F-4B3A-B3B9-B568C534D19F}"/>
              </a:ext>
            </a:extLst>
          </p:cNvPr>
          <p:cNvSpPr/>
          <p:nvPr/>
        </p:nvSpPr>
        <p:spPr>
          <a:xfrm>
            <a:off x="2781299" y="5081328"/>
            <a:ext cx="836653" cy="31649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CC61D-8D7E-4F53-953F-2470133EF1FC}"/>
              </a:ext>
            </a:extLst>
          </p:cNvPr>
          <p:cNvSpPr/>
          <p:nvPr/>
        </p:nvSpPr>
        <p:spPr>
          <a:xfrm>
            <a:off x="3199625" y="4901941"/>
            <a:ext cx="836653" cy="1524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04C70-9CE4-4B62-823A-9A7677619650}"/>
              </a:ext>
            </a:extLst>
          </p:cNvPr>
          <p:cNvSpPr/>
          <p:nvPr/>
        </p:nvSpPr>
        <p:spPr>
          <a:xfrm>
            <a:off x="5947546" y="5142640"/>
            <a:ext cx="836653" cy="1524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96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DC20E-EA00-4E69-B373-A13B6273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B8319-E339-47F4-B1BD-00A214DA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546FD-1D4A-4895-9089-E06AC25140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3884743" cy="3759200"/>
          </a:xfrm>
        </p:spPr>
        <p:txBody>
          <a:bodyPr/>
          <a:lstStyle/>
          <a:p>
            <a:r>
              <a:rPr lang="en-US" sz="1800" dirty="0">
                <a:latin typeface="Amasis MT Pro" panose="02040504050005020304" pitchFamily="18" charset="0"/>
              </a:rPr>
              <a:t>We used the variable expression </a:t>
            </a:r>
            <a:r>
              <a:rPr lang="en-US" sz="1800" b="1" dirty="0">
                <a:latin typeface="Amasis MT Pro" panose="02040504050005020304" pitchFamily="18" charset="0"/>
              </a:rPr>
              <a:t>${…}</a:t>
            </a:r>
            <a:r>
              <a:rPr lang="en-US" sz="1800" dirty="0">
                <a:latin typeface="Amasis MT Pro" panose="02040504050005020304" pitchFamily="18" charset="0"/>
              </a:rPr>
              <a:t> to retrieve the information stored in the model attributes.</a:t>
            </a:r>
            <a:endParaRPr lang="en-SG" sz="1800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3E250-CE8E-4261-AEDA-5706FCDC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95" y="3174255"/>
            <a:ext cx="3318764" cy="2927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B92C5-710F-4DAA-B670-D57ABC776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69" y="3256487"/>
            <a:ext cx="3565167" cy="2540397"/>
          </a:xfrm>
          <a:prstGeom prst="rect">
            <a:avLst/>
          </a:prstGeom>
          <a:ln>
            <a:solidFill>
              <a:prstClr val="ltGray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53C5C-22D5-41FD-8D4D-C54DBB45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012" y="441109"/>
            <a:ext cx="2189163" cy="24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B70AD1-A65F-4B3A-B3B9-B568C534D19F}"/>
              </a:ext>
            </a:extLst>
          </p:cNvPr>
          <p:cNvSpPr/>
          <p:nvPr/>
        </p:nvSpPr>
        <p:spPr>
          <a:xfrm>
            <a:off x="3480821" y="5162809"/>
            <a:ext cx="836653" cy="31649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CC61D-8D7E-4F53-953F-2470133EF1FC}"/>
              </a:ext>
            </a:extLst>
          </p:cNvPr>
          <p:cNvSpPr/>
          <p:nvPr/>
        </p:nvSpPr>
        <p:spPr>
          <a:xfrm>
            <a:off x="3899147" y="4983422"/>
            <a:ext cx="836653" cy="1524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04C70-9CE4-4B62-823A-9A7677619650}"/>
              </a:ext>
            </a:extLst>
          </p:cNvPr>
          <p:cNvSpPr/>
          <p:nvPr/>
        </p:nvSpPr>
        <p:spPr>
          <a:xfrm>
            <a:off x="6647068" y="5224121"/>
            <a:ext cx="836653" cy="1524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B40722-E3AC-438B-B449-E2E44FF9B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2" y="4526685"/>
            <a:ext cx="1517105" cy="979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68ACFB-C44D-4541-B2DF-90DFC5568E2E}"/>
              </a:ext>
            </a:extLst>
          </p:cNvPr>
          <p:cNvSpPr/>
          <p:nvPr/>
        </p:nvSpPr>
        <p:spPr>
          <a:xfrm>
            <a:off x="5183940" y="1462302"/>
            <a:ext cx="836653" cy="24600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3734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567EE-E0FC-4A9B-A6AF-7D80942D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5427C1-170C-4290-B43E-75EB993E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attributes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01BBA-DD35-499B-A312-AE32FF22AF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latin typeface="Amasis MT Pro" panose="02040504050005020304" pitchFamily="18" charset="0"/>
              </a:rPr>
              <a:t>th:each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- used for iteration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b="1" dirty="0" err="1">
                <a:latin typeface="Amasis MT Pro" panose="02040504050005020304" pitchFamily="18" charset="0"/>
              </a:rPr>
              <a:t>th:text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- evaluates its variable expression and sets the result of this as the body of the tag it is in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As we progress in the lessons, we will be using more types of attributes. You can find the full list here:</a:t>
            </a:r>
          </a:p>
          <a:p>
            <a:pPr lvl="1"/>
            <a:r>
              <a:rPr lang="en-US" dirty="0">
                <a:latin typeface="Amasis MT Pro" panose="02040504050005020304" pitchFamily="18" charset="0"/>
                <a:hlinkClick r:id="rId2"/>
              </a:rPr>
              <a:t>https://www.thymeleaf.org/doc/tutorials/3.0/usingthymeleaf.html#setting-attribute-values</a:t>
            </a:r>
            <a:r>
              <a:rPr lang="en-US" dirty="0">
                <a:latin typeface="Amasis MT Pro" panose="02040504050005020304" pitchFamily="18" charset="0"/>
              </a:rPr>
              <a:t> 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14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37609-EBB0-4DA6-A6E4-F2968A9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03B56-6B63-483F-9178-2947F246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Viewing a list of categories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F66003-6A70-4258-AC4E-CF69603AA525}"/>
              </a:ext>
            </a:extLst>
          </p:cNvPr>
          <p:cNvGrpSpPr/>
          <p:nvPr/>
        </p:nvGrpSpPr>
        <p:grpSpPr>
          <a:xfrm>
            <a:off x="795004" y="1352448"/>
            <a:ext cx="7652124" cy="4289607"/>
            <a:chOff x="1224232" y="3319139"/>
            <a:chExt cx="6386382" cy="36585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461766-63CA-4754-A3B0-E9F73235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5946" y="5297988"/>
              <a:ext cx="2601560" cy="167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097754-9E12-4090-9060-4A9E0773E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4232" y="3319139"/>
              <a:ext cx="6386382" cy="148976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CDBE19-079C-49FC-B170-82F2AF3D5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047" y="4576591"/>
              <a:ext cx="380246" cy="714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752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BREAK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074" name="Picture 2" descr="258,290 Break time Images, Stock Photos &amp; Vectors | Shutterstock">
            <a:extLst>
              <a:ext uri="{FF2B5EF4-FFF2-40B4-BE49-F238E27FC236}">
                <a16:creationId xmlns:a16="http://schemas.microsoft.com/office/drawing/2014/main" id="{A0053B7F-D12B-B38A-64E4-82A30BC7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2178" y="1651000"/>
            <a:ext cx="5243094" cy="3759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Slide Number Placeholder 3">
            <a:extLst>
              <a:ext uri="{FF2B5EF4-FFF2-40B4-BE49-F238E27FC236}">
                <a16:creationId xmlns:a16="http://schemas.microsoft.com/office/drawing/2014/main" id="{196CDBD9-AD88-F26B-7A7B-DB0B9019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67FADE-2612-3649-B495-F644A23F288B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7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B1003-4725-47D0-8215-577813BA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264F4A7-AC81-4519-A653-BDF3D11289C0}"/>
              </a:ext>
            </a:extLst>
          </p:cNvPr>
          <p:cNvSpPr txBox="1">
            <a:spLocks/>
          </p:cNvSpPr>
          <p:nvPr/>
        </p:nvSpPr>
        <p:spPr>
          <a:xfrm>
            <a:off x="152054" y="310282"/>
            <a:ext cx="7466019" cy="60459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 - REST API – Client Server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2" descr="https://upload.wikimedia.org/wikipedia/commons/thumb/c/c9/Client-server-model.svg/1280px-Client-server-model.svg.png">
            <a:extLst>
              <a:ext uri="{FF2B5EF4-FFF2-40B4-BE49-F238E27FC236}">
                <a16:creationId xmlns:a16="http://schemas.microsoft.com/office/drawing/2014/main" id="{FA9F4187-CE99-47BA-89E1-2986A41D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04" y="1354986"/>
            <a:ext cx="4505110" cy="27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6F18DC-E2EE-45CF-9927-2D358AEE7D6E}"/>
              </a:ext>
            </a:extLst>
          </p:cNvPr>
          <p:cNvSpPr txBox="1"/>
          <p:nvPr/>
        </p:nvSpPr>
        <p:spPr>
          <a:xfrm>
            <a:off x="5976257" y="4489519"/>
            <a:ext cx="295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The </a:t>
            </a:r>
            <a:r>
              <a:rPr lang="en-US" sz="1200" b="1" dirty="0"/>
              <a:t>web server </a:t>
            </a:r>
            <a:r>
              <a:rPr lang="en-US" sz="1200" dirty="0"/>
              <a:t>receives the request and passes it to the controller.</a:t>
            </a:r>
          </a:p>
          <a:p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/>
              <a:t>3. </a:t>
            </a:r>
            <a:r>
              <a:rPr lang="en-US" sz="1200" b="1" dirty="0"/>
              <a:t>GreetingController.java </a:t>
            </a:r>
            <a:r>
              <a:rPr lang="en-US" sz="1200" dirty="0"/>
              <a:t>processes request and returns response (View)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FE2F1-8253-4EB9-AAAA-18CC9D42EF21}"/>
              </a:ext>
            </a:extLst>
          </p:cNvPr>
          <p:cNvSpPr txBox="1"/>
          <p:nvPr/>
        </p:nvSpPr>
        <p:spPr>
          <a:xfrm>
            <a:off x="623787" y="4548941"/>
            <a:ext cx="2228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1. The client makes a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9F5B3-F080-4748-ACF6-F6BCF6D9D3BE}"/>
              </a:ext>
            </a:extLst>
          </p:cNvPr>
          <p:cNvSpPr txBox="1"/>
          <p:nvPr/>
        </p:nvSpPr>
        <p:spPr>
          <a:xfrm>
            <a:off x="3889443" y="525875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greeting.html</a:t>
            </a:r>
          </a:p>
          <a:p>
            <a:pPr algn="ctr"/>
            <a:r>
              <a:rPr lang="en-US" sz="1200" b="1" dirty="0"/>
              <a:t>(View)</a:t>
            </a:r>
            <a:endParaRPr lang="en-SG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1F279-23E4-47F8-B0D2-38F3A7EFEAEE}"/>
              </a:ext>
            </a:extLst>
          </p:cNvPr>
          <p:cNvCxnSpPr>
            <a:cxnSpLocks/>
          </p:cNvCxnSpPr>
          <p:nvPr/>
        </p:nvCxnSpPr>
        <p:spPr>
          <a:xfrm>
            <a:off x="2850895" y="4800346"/>
            <a:ext cx="3125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6FEF3-E969-4EF3-8EA1-2D208E3D4305}"/>
              </a:ext>
            </a:extLst>
          </p:cNvPr>
          <p:cNvSpPr txBox="1"/>
          <p:nvPr/>
        </p:nvSpPr>
        <p:spPr>
          <a:xfrm>
            <a:off x="3245628" y="4473922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http://localhost:8080/greeting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F519BE-75F3-44D1-B580-7A52BC9C23E7}"/>
              </a:ext>
            </a:extLst>
          </p:cNvPr>
          <p:cNvCxnSpPr/>
          <p:nvPr/>
        </p:nvCxnSpPr>
        <p:spPr>
          <a:xfrm flipH="1">
            <a:off x="2850895" y="5219103"/>
            <a:ext cx="31253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D1FFF01-5748-4D67-B31D-1FA54AFAA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85" b="54282"/>
          <a:stretch/>
        </p:blipFill>
        <p:spPr>
          <a:xfrm>
            <a:off x="1094181" y="5069469"/>
            <a:ext cx="1556472" cy="62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FDEF27-DDD3-434A-83B3-DD42FCC18482}"/>
              </a:ext>
            </a:extLst>
          </p:cNvPr>
          <p:cNvSpPr txBox="1"/>
          <p:nvPr/>
        </p:nvSpPr>
        <p:spPr>
          <a:xfrm>
            <a:off x="623787" y="5706161"/>
            <a:ext cx="326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4. The client displays the response received.</a:t>
            </a:r>
          </a:p>
        </p:txBody>
      </p:sp>
    </p:spTree>
    <p:extLst>
      <p:ext uri="{BB962C8B-B14F-4D97-AF65-F5344CB8AC3E}">
        <p14:creationId xmlns:p14="http://schemas.microsoft.com/office/powerpoint/2010/main" val="3416064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Task: Viewing a list of Items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B1CF652-3D37-4DA4-B791-1A9E30965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40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37609-EBB0-4DA6-A6E4-F2968A9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03B56-6B63-483F-9178-2947F246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17" y="247035"/>
            <a:ext cx="7277232" cy="85338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-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0E858E-7D89-4C58-88BE-44B1919B59C2}"/>
              </a:ext>
            </a:extLst>
          </p:cNvPr>
          <p:cNvGrpSpPr/>
          <p:nvPr/>
        </p:nvGrpSpPr>
        <p:grpSpPr>
          <a:xfrm>
            <a:off x="574170" y="1370799"/>
            <a:ext cx="7781518" cy="4373100"/>
            <a:chOff x="574170" y="1370799"/>
            <a:chExt cx="7781518" cy="4373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63F0DE-74D5-4C41-B60F-C9AB5CE3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170" y="1370799"/>
              <a:ext cx="6427960" cy="293922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CDBE19-079C-49FC-B170-82F2AF3D567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5786846" y="3024052"/>
              <a:ext cx="721083" cy="9031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D58B1A-A793-458B-9D0F-3C1FE4DC7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0170" y="3927181"/>
              <a:ext cx="3695518" cy="18167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92304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A5983-E6FF-4106-8DF3-229B6AF7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B29392-CF6A-4C8D-98B3-92BB89A7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3" y="407502"/>
            <a:ext cx="7128055" cy="7281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11 –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4A1D2-4EFF-4415-B8C2-DBADD8D3A4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lphaLcParenR"/>
            </a:pPr>
            <a:r>
              <a:rPr lang="en-US" sz="1800" dirty="0"/>
              <a:t>Study the class diagram shown. In </a:t>
            </a:r>
            <a:r>
              <a:rPr lang="en-US" sz="1800" b="1" dirty="0"/>
              <a:t>LP02</a:t>
            </a:r>
            <a:r>
              <a:rPr lang="en-US" sz="1800" dirty="0"/>
              <a:t>, create the Item </a:t>
            </a:r>
            <a:r>
              <a:rPr lang="en-US" sz="1800" u="sng" dirty="0"/>
              <a:t>Model, Controller and Repository classes </a:t>
            </a:r>
            <a:r>
              <a:rPr lang="en-US" sz="1800" dirty="0"/>
              <a:t>required.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2A975-F601-4E14-9809-893AF787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45" y="2649027"/>
            <a:ext cx="6427960" cy="29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79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052F8-9345-4B81-84A1-D9F801E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921AD-D898-4AFC-8316-2FF3CBCE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085525" cy="6430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11 –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2B584-3C68-455E-A9D0-4DF34BAF9D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sz="2000" dirty="0">
                <a:latin typeface="Amasis MT Pro" panose="02040504050005020304" pitchFamily="18" charset="0"/>
              </a:rPr>
              <a:t>Sample data </a:t>
            </a:r>
            <a:r>
              <a:rPr lang="en-US" sz="2000" b="1" dirty="0" err="1">
                <a:latin typeface="Amasis MT Pro" panose="02040504050005020304" pitchFamily="18" charset="0"/>
              </a:rPr>
              <a:t>items.sql</a:t>
            </a:r>
            <a:r>
              <a:rPr lang="en-US" sz="2000" b="1" dirty="0">
                <a:latin typeface="Amasis MT Pro" panose="02040504050005020304" pitchFamily="18" charset="0"/>
              </a:rPr>
              <a:t> </a:t>
            </a:r>
            <a:r>
              <a:rPr lang="en-US" sz="2000" dirty="0">
                <a:latin typeface="Amasis MT Pro" panose="02040504050005020304" pitchFamily="18" charset="0"/>
              </a:rPr>
              <a:t>has been provided to you.</a:t>
            </a:r>
          </a:p>
          <a:p>
            <a:pPr marL="400050" lvl="1" indent="0">
              <a:buNone/>
            </a:pPr>
            <a:r>
              <a:rPr lang="en-US" dirty="0">
                <a:latin typeface="Amasis MT Pro" panose="02040504050005020304" pitchFamily="18" charset="0"/>
              </a:rPr>
              <a:t>Create a view named </a:t>
            </a:r>
            <a:r>
              <a:rPr lang="en-US" b="1" dirty="0">
                <a:latin typeface="Amasis MT Pro" panose="02040504050005020304" pitchFamily="18" charset="0"/>
              </a:rPr>
              <a:t>view_items.html </a:t>
            </a:r>
            <a:r>
              <a:rPr lang="en-US" dirty="0">
                <a:latin typeface="Amasis MT Pro" panose="02040504050005020304" pitchFamily="18" charset="0"/>
              </a:rPr>
              <a:t>to display a list of items as shown.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38658-C9B7-4CE5-AE51-42D9F6A2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52" y="2748407"/>
            <a:ext cx="5414546" cy="2661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3435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A5983-E6FF-4106-8DF3-229B6AF7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B29392-CF6A-4C8D-98B3-92BB89A7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62" y="317934"/>
            <a:ext cx="7032809" cy="670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Solution –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4A1D2-4EFF-4415-B8C2-DBADD8D3A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2" y="1269747"/>
            <a:ext cx="7477125" cy="3759200"/>
          </a:xfrm>
        </p:spPr>
        <p:txBody>
          <a:bodyPr/>
          <a:lstStyle/>
          <a:p>
            <a:pPr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Study the class diagram shown. In LP02, create the </a:t>
            </a:r>
            <a:r>
              <a:rPr lang="en-US" sz="2000" u="sng" dirty="0">
                <a:latin typeface="Amasis MT Pro" panose="02040504050005020304" pitchFamily="18" charset="0"/>
              </a:rPr>
              <a:t>Model, Controller and Repository classes </a:t>
            </a:r>
            <a:r>
              <a:rPr lang="en-US" sz="2000" dirty="0">
                <a:latin typeface="Amasis MT Pro" panose="02040504050005020304" pitchFamily="18" charset="0"/>
              </a:rPr>
              <a:t>required.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2A975-F601-4E14-9809-893AF787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45" y="2649027"/>
            <a:ext cx="6427960" cy="29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54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052F8-9345-4B81-84A1-D9F801E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921AD-D898-4AFC-8316-2FF3CBCE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607060" cy="6430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Solution –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2B584-3C68-455E-A9D0-4DF34BAF9D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sz="2000" dirty="0">
                <a:latin typeface="Amasis MT Pro" panose="02040504050005020304" pitchFamily="18" charset="0"/>
              </a:rPr>
              <a:t>Sample data </a:t>
            </a:r>
            <a:r>
              <a:rPr lang="en-US" sz="2000" b="1" dirty="0" err="1">
                <a:latin typeface="Amasis MT Pro" panose="02040504050005020304" pitchFamily="18" charset="0"/>
              </a:rPr>
              <a:t>items.sql</a:t>
            </a:r>
            <a:r>
              <a:rPr lang="en-US" sz="2000" b="1" dirty="0">
                <a:latin typeface="Amasis MT Pro" panose="02040504050005020304" pitchFamily="18" charset="0"/>
              </a:rPr>
              <a:t> </a:t>
            </a:r>
            <a:r>
              <a:rPr lang="en-US" sz="2000" dirty="0">
                <a:latin typeface="Amasis MT Pro" panose="02040504050005020304" pitchFamily="18" charset="0"/>
              </a:rPr>
              <a:t>has been provided to you.</a:t>
            </a:r>
          </a:p>
          <a:p>
            <a:pPr marL="0" indent="0">
              <a:buNone/>
            </a:pPr>
            <a:endParaRPr lang="en-US" sz="20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Amasis MT Pro" panose="02040504050005020304" pitchFamily="18" charset="0"/>
              </a:rPr>
              <a:t>Create a view named </a:t>
            </a:r>
            <a:r>
              <a:rPr lang="en-US" sz="2000" b="1" dirty="0">
                <a:latin typeface="Amasis MT Pro" panose="02040504050005020304" pitchFamily="18" charset="0"/>
              </a:rPr>
              <a:t>view_items.html </a:t>
            </a:r>
            <a:r>
              <a:rPr lang="en-US" sz="2000" dirty="0">
                <a:latin typeface="Amasis MT Pro" panose="02040504050005020304" pitchFamily="18" charset="0"/>
              </a:rPr>
              <a:t>to display a list of items as shown.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38658-C9B7-4CE5-AE51-42D9F6A2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52" y="3102850"/>
            <a:ext cx="5414546" cy="2661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968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3C6EE-1CEC-461A-91BF-A33CDA32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1C27-FE70-4F76-9D62-6C95E1C5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819711" cy="7679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Solution –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1C238-C219-44F0-976E-999AF4BA7A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68504-57A1-4A06-8170-FFFE4058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69" y="907234"/>
            <a:ext cx="3410431" cy="5455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386FB-BFAE-499B-83DA-BEA0A33B5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594" y="1028699"/>
            <a:ext cx="4263536" cy="2726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29817-BE16-4162-BE41-2A8B5FCFB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866" y="4498705"/>
            <a:ext cx="4097585" cy="999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452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EC442-5C71-416E-B324-C0BD1AC3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C48FAA-D51D-4459-B1E9-894007FE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7281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Solution –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94F62-5059-43AE-9698-096E600CAA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9DDC7-61A8-42EF-8378-15C9B7B2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6" y="1314449"/>
            <a:ext cx="5039037" cy="5005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43D8D0-3951-4EFD-94B6-4D79B045F816}"/>
              </a:ext>
            </a:extLst>
          </p:cNvPr>
          <p:cNvSpPr/>
          <p:nvPr/>
        </p:nvSpPr>
        <p:spPr>
          <a:xfrm>
            <a:off x="1005840" y="1651000"/>
            <a:ext cx="3213463" cy="190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A5D7C-C9FD-4C44-8AB8-BD0FEC685200}"/>
              </a:ext>
            </a:extLst>
          </p:cNvPr>
          <p:cNvSpPr/>
          <p:nvPr/>
        </p:nvSpPr>
        <p:spPr>
          <a:xfrm>
            <a:off x="2164842" y="4533537"/>
            <a:ext cx="3360747" cy="1010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7064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Summary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1628" y="1010093"/>
            <a:ext cx="8431619" cy="5587193"/>
          </a:xfrm>
        </p:spPr>
        <p:txBody>
          <a:bodyPr/>
          <a:lstStyle/>
          <a:p>
            <a:r>
              <a:rPr lang="en-US" sz="2800" dirty="0">
                <a:latin typeface="Amasis MT Pro" panose="02040504050005020304" pitchFamily="18" charset="0"/>
              </a:rPr>
              <a:t>In this lesson, you learnt about:</a:t>
            </a:r>
          </a:p>
          <a:p>
            <a:pPr lvl="1"/>
            <a:r>
              <a:rPr lang="en-US" sz="2800" dirty="0">
                <a:latin typeface="Amasis MT Pro" panose="02040504050005020304" pitchFamily="18" charset="0"/>
              </a:rPr>
              <a:t>The Spring Boot application accessing the Database</a:t>
            </a:r>
          </a:p>
          <a:p>
            <a:pPr lvl="1"/>
            <a:r>
              <a:rPr lang="en-US" sz="2800" dirty="0">
                <a:latin typeface="Amasis MT Pro" panose="02040504050005020304" pitchFamily="18" charset="0"/>
              </a:rPr>
              <a:t>Model mapping to the Database Table</a:t>
            </a:r>
          </a:p>
          <a:p>
            <a:pPr lvl="1"/>
            <a:r>
              <a:rPr lang="en-US" sz="2800" dirty="0">
                <a:latin typeface="Amasis MT Pro" panose="02040504050005020304" pitchFamily="18" charset="0"/>
              </a:rPr>
              <a:t>Java Persistence API – </a:t>
            </a:r>
            <a:r>
              <a:rPr lang="en-US" sz="2800">
                <a:latin typeface="Amasis MT Pro" panose="02040504050005020304" pitchFamily="18" charset="0"/>
              </a:rPr>
              <a:t>findAll</a:t>
            </a:r>
            <a:r>
              <a:rPr lang="en-US" sz="2800" dirty="0">
                <a:latin typeface="Amasis MT Pro" panose="02040504050005020304" pitchFamily="18" charset="0"/>
              </a:rPr>
              <a:t>()</a:t>
            </a:r>
          </a:p>
          <a:p>
            <a:pPr lvl="1"/>
            <a:r>
              <a:rPr lang="en-US" sz="2800" dirty="0">
                <a:latin typeface="Amasis MT Pro" panose="02040504050005020304" pitchFamily="18" charset="0"/>
              </a:rPr>
              <a:t>Interface Repository that connects the database through  JPA and the Hibernate ORM (Object Relational Mapping)</a:t>
            </a:r>
          </a:p>
          <a:p>
            <a:pPr lvl="1"/>
            <a:r>
              <a:rPr lang="en-US" sz="2800" dirty="0" err="1">
                <a:latin typeface="Amasis MT Pro" panose="02040504050005020304" pitchFamily="18" charset="0"/>
              </a:rPr>
              <a:t>Thymeleaf</a:t>
            </a:r>
            <a:r>
              <a:rPr lang="en-US" sz="2800" dirty="0">
                <a:latin typeface="Amasis MT Pro" panose="02040504050005020304" pitchFamily="18" charset="0"/>
              </a:rPr>
              <a:t>  </a:t>
            </a:r>
          </a:p>
          <a:p>
            <a:pPr lvl="1"/>
            <a:endParaRPr lang="en-US" sz="2800" dirty="0">
              <a:latin typeface="Amasis MT Pro" panose="02040504050005020304" pitchFamily="18" charset="0"/>
            </a:endParaRPr>
          </a:p>
          <a:p>
            <a:pPr marL="457200" lvl="1" indent="0">
              <a:buNone/>
            </a:pPr>
            <a:endParaRPr lang="en-SG" dirty="0">
              <a:latin typeface="Amasis MT Pro" panose="020405040500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0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Thank you</a:t>
            </a:r>
            <a:b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Q&amp;A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B1CF652-3D37-4DA4-B791-1A9E30965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6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4" y="2540255"/>
            <a:ext cx="8121957" cy="339271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masis MT Pro Black" panose="02040A04050005020304" pitchFamily="18" charset="0"/>
              </a:rPr>
              <a:t>Styling a web page</a:t>
            </a:r>
            <a:endParaRPr lang="en-SG" sz="44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2510F-D948-4CBF-B0B0-95455FCA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4485E-B0C2-4290-80C9-16CEB773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Header and navigation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246B1-BC53-4766-9D31-F6AC9ED8E7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233176"/>
            <a:ext cx="7477125" cy="3759200"/>
          </a:xfrm>
        </p:spPr>
        <p:txBody>
          <a:bodyPr/>
          <a:lstStyle/>
          <a:p>
            <a:r>
              <a:rPr lang="en-US" sz="1800" dirty="0">
                <a:latin typeface="Amasis MT Pro" panose="02040504050005020304" pitchFamily="18" charset="0"/>
              </a:rPr>
              <a:t>The website header refers to the top section of the web page that will usually contain branding information such as the logo, company name, tag line, etc.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The header may also include the navigation links of the website, search bar, etc. </a:t>
            </a:r>
            <a:endParaRPr lang="en-SG" sz="18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25A61-C6E6-42B5-BDBB-85906DF8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3" y="3706907"/>
            <a:ext cx="4907280" cy="1186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8044F-108D-4A7C-B3C2-6A1D0CBD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4992376"/>
            <a:ext cx="6014720" cy="835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7A6BB-7F39-43CF-AC52-CB8B206E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68" y="5924204"/>
            <a:ext cx="4693920" cy="306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429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B185EAE5C4B24999F64AF816DDB529" ma:contentTypeVersion="17" ma:contentTypeDescription="Create a new document." ma:contentTypeScope="" ma:versionID="f2aebd5d5002920bfc2b4d31be87c640">
  <xsd:schema xmlns:xsd="http://www.w3.org/2001/XMLSchema" xmlns:xs="http://www.w3.org/2001/XMLSchema" xmlns:p="http://schemas.microsoft.com/office/2006/metadata/properties" xmlns:ns1="http://schemas.microsoft.com/sharepoint/v3" xmlns:ns2="802e93c6-f87a-4558-8da6-f509a09420d4" xmlns:ns3="dcf6e893-e20c-40e6-ba02-1fef41a8159d" targetNamespace="http://schemas.microsoft.com/office/2006/metadata/properties" ma:root="true" ma:fieldsID="da9d474fe441384720708f7728306596" ns1:_="" ns2:_="" ns3:_="">
    <xsd:import namespace="http://schemas.microsoft.com/sharepoint/v3"/>
    <xsd:import namespace="802e93c6-f87a-4558-8da6-f509a09420d4"/>
    <xsd:import namespace="dcf6e893-e20c-40e6-ba02-1fef41a8159d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e93c6-f87a-4558-8da6-f509a0942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6e893-e20c-40e6-ba02-1fef41a8159d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E4ABE32-148C-4D3F-856B-40298B70A3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2e93c6-f87a-4558-8da6-f509a09420d4"/>
    <ds:schemaRef ds:uri="dcf6e893-e20c-40e6-ba02-1fef41a815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F58642-DCA4-4B9E-93C2-6AE1B7B5BD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C1F916-8138-43C8-8AF9-7993F3E3DCCA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c13a296c-d2c5-4ce8-9328-996c56804050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b70f6a2e-9a0b-44bc-9fcb-55781401e2f0}" enabled="1" method="Standard" siteId="{f688b0d0-79f0-40a4-8644-35fcdee9d0f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23139</TotalTime>
  <Words>4019</Words>
  <Application>Microsoft Office PowerPoint</Application>
  <PresentationFormat>On-screen Show (4:3)</PresentationFormat>
  <Paragraphs>588</Paragraphs>
  <Slides>79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Amasis MT Pro</vt:lpstr>
      <vt:lpstr>Amasis MT Pro Black</vt:lpstr>
      <vt:lpstr>Arial</vt:lpstr>
      <vt:lpstr>Calibri</vt:lpstr>
      <vt:lpstr>Calibri Light</vt:lpstr>
      <vt:lpstr>Consolas</vt:lpstr>
      <vt:lpstr>Trebuchet MS</vt:lpstr>
      <vt:lpstr>Verdana</vt:lpstr>
      <vt:lpstr>Office Theme</vt:lpstr>
      <vt:lpstr>1_Office Theme</vt:lpstr>
      <vt:lpstr>Building Enterprise Java Applications with Spring  </vt:lpstr>
      <vt:lpstr>Welcome and admin matters</vt:lpstr>
      <vt:lpstr>Admin matters</vt:lpstr>
      <vt:lpstr>Trainers</vt:lpstr>
      <vt:lpstr>Schedule</vt:lpstr>
      <vt:lpstr>Topics Covered in this course</vt:lpstr>
      <vt:lpstr>PowerPoint Presentation</vt:lpstr>
      <vt:lpstr>Styling a web page</vt:lpstr>
      <vt:lpstr>Header and navigation</vt:lpstr>
      <vt:lpstr>Bootstrap - Navigation</vt:lpstr>
      <vt:lpstr>Exercise 1 – Navigation</vt:lpstr>
      <vt:lpstr>Exercise 1 – Navigation</vt:lpstr>
      <vt:lpstr>Exercise 2 - Header</vt:lpstr>
      <vt:lpstr>PowerPoint Presentation</vt:lpstr>
      <vt:lpstr>BREAK</vt:lpstr>
      <vt:lpstr>Spring Boot Application accessing the Database</vt:lpstr>
      <vt:lpstr>Recall MVC 3-Tier Web Architecture</vt:lpstr>
      <vt:lpstr>PowerPoint Presentation</vt:lpstr>
      <vt:lpstr>Model-View-Controller</vt:lpstr>
      <vt:lpstr>Springboot with MySQL</vt:lpstr>
      <vt:lpstr>Springboot with MySQL</vt:lpstr>
      <vt:lpstr>Exercise 3 – Create L02 project</vt:lpstr>
      <vt:lpstr>Exercise 3 – Prepare and start MySQL</vt:lpstr>
      <vt:lpstr>Exercise 3 –  Setup Spring Boot app Database MYSQL properties</vt:lpstr>
      <vt:lpstr>Viewing a list of categories</vt:lpstr>
      <vt:lpstr>Viewing a list of categories</vt:lpstr>
      <vt:lpstr>PowerPoint Presentation</vt:lpstr>
      <vt:lpstr>Model</vt:lpstr>
      <vt:lpstr>Category Model</vt:lpstr>
      <vt:lpstr>Category Model</vt:lpstr>
      <vt:lpstr>Exercise 4 – Creating Category Model</vt:lpstr>
      <vt:lpstr>Exercise 4 – Creating Category Model</vt:lpstr>
      <vt:lpstr>Exercise 4 – Creating Category Model</vt:lpstr>
      <vt:lpstr>Exercise 4 – Creating Category Model</vt:lpstr>
      <vt:lpstr>Exercise 4 – Creating Category Model</vt:lpstr>
      <vt:lpstr>Model - How it works</vt:lpstr>
      <vt:lpstr>Exercise 5 – Model and DB</vt:lpstr>
      <vt:lpstr>Exercise 5 – Model and DB</vt:lpstr>
      <vt:lpstr>Exercise 5 – Model and DB</vt:lpstr>
      <vt:lpstr>LUNCH</vt:lpstr>
      <vt:lpstr>Accessing the DataBase –  Repository and Controller</vt:lpstr>
      <vt:lpstr>Classes Overview</vt:lpstr>
      <vt:lpstr>Spring Data JPA (Java Persistence API)</vt:lpstr>
      <vt:lpstr>Java Persistence API</vt:lpstr>
      <vt:lpstr>Hibernate</vt:lpstr>
      <vt:lpstr>JPA-Hibernate-MySQL</vt:lpstr>
      <vt:lpstr>Exercise 6 – Preparing sample data</vt:lpstr>
      <vt:lpstr>Exercise 7 – Creating CategoryRepository</vt:lpstr>
      <vt:lpstr>Exercise 7 – Creating CategoryRepository  </vt:lpstr>
      <vt:lpstr>Exercise 7 – Creating CategoryRepository  </vt:lpstr>
      <vt:lpstr>Exercise 8 – Creating CategoryController </vt:lpstr>
      <vt:lpstr>Exercise 8 – Select * Query  findAll()</vt:lpstr>
      <vt:lpstr>Accessing the DataBase - How it works</vt:lpstr>
      <vt:lpstr>Exercise 9 – Mappings to the view</vt:lpstr>
      <vt:lpstr>Exercise 9 – Mappings to the view</vt:lpstr>
      <vt:lpstr>View with Thymeleaf</vt:lpstr>
      <vt:lpstr>Exercise 10 – Creating category list view</vt:lpstr>
      <vt:lpstr>Exercise 10 – Creating category list view</vt:lpstr>
      <vt:lpstr>Exercise 10 – Creating category list view</vt:lpstr>
      <vt:lpstr>Exercise 10 – Creating category list view</vt:lpstr>
      <vt:lpstr>Exercise 10 – Creating category list view</vt:lpstr>
      <vt:lpstr>Thymeleaf - How it works</vt:lpstr>
      <vt:lpstr>Thymeleaf - How it works</vt:lpstr>
      <vt:lpstr>Thymeleaf</vt:lpstr>
      <vt:lpstr>How it works</vt:lpstr>
      <vt:lpstr>How it works</vt:lpstr>
      <vt:lpstr>Thymeleaf attributes</vt:lpstr>
      <vt:lpstr>Viewing a list of categories</vt:lpstr>
      <vt:lpstr>BREAK</vt:lpstr>
      <vt:lpstr>Task: Viewing a list of Items</vt:lpstr>
      <vt:lpstr>Exercise - Viewing a list of items</vt:lpstr>
      <vt:lpstr>Exercise 11 – Viewing a list of items</vt:lpstr>
      <vt:lpstr>Exercise 11 – Viewing a list of items</vt:lpstr>
      <vt:lpstr>Solution – Viewing a list of items</vt:lpstr>
      <vt:lpstr>Solution – Viewing a list of items</vt:lpstr>
      <vt:lpstr>Solution – Viewing a list of items</vt:lpstr>
      <vt:lpstr>Solution – Viewing a list of items</vt:lpstr>
      <vt:lpstr>Summary</vt:lpstr>
      <vt:lpstr>Thank you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 Muniraj (RP);Magdalene Lim (RP)</dc:creator>
  <cp:lastModifiedBy>Kavitha Muniraj (RP)</cp:lastModifiedBy>
  <cp:revision>9</cp:revision>
  <dcterms:created xsi:type="dcterms:W3CDTF">2011-06-07T03:26:48Z</dcterms:created>
  <dcterms:modified xsi:type="dcterms:W3CDTF">2022-08-29T08:28:35Z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0x0101002BB185EAE5C4B24999F64AF816DDB529</vt:lpwstr>
  </property>
  <property fmtid="{D5CDD505-2E9C-101B-9397-08002B2CF9AE}" pid="3" name="MSIP_Label_b70f6a2e-9a0b-44bc-9fcb-55781401e2f0_Enabled">
    <vt:lpwstr>true</vt:lpwstr>
  </property>
  <property fmtid="{D5CDD505-2E9C-101B-9397-08002B2CF9AE}" pid="4" name="MSIP_Label_b70f6a2e-9a0b-44bc-9fcb-55781401e2f0_SetDate">
    <vt:lpwstr>2022-04-04T00:39:59Z</vt:lpwstr>
  </property>
  <property fmtid="{D5CDD505-2E9C-101B-9397-08002B2CF9AE}" pid="5" name="MSIP_Label_b70f6a2e-9a0b-44bc-9fcb-55781401e2f0_Method">
    <vt:lpwstr>Standard</vt:lpwstr>
  </property>
  <property fmtid="{D5CDD505-2E9C-101B-9397-08002B2CF9AE}" pid="6" name="MSIP_Label_b70f6a2e-9a0b-44bc-9fcb-55781401e2f0_Name">
    <vt:lpwstr>NON-SENSITIVE</vt:lpwstr>
  </property>
  <property fmtid="{D5CDD505-2E9C-101B-9397-08002B2CF9AE}" pid="7" name="MSIP_Label_b70f6a2e-9a0b-44bc-9fcb-55781401e2f0_SiteId">
    <vt:lpwstr>f688b0d0-79f0-40a4-8644-35fcdee9d0f3</vt:lpwstr>
  </property>
  <property fmtid="{D5CDD505-2E9C-101B-9397-08002B2CF9AE}" pid="8" name="MSIP_Label_b70f6a2e-9a0b-44bc-9fcb-55781401e2f0_ActionId">
    <vt:lpwstr>72612d2c-f7ab-487d-b5ea-91b032e61b8b</vt:lpwstr>
  </property>
  <property fmtid="{D5CDD505-2E9C-101B-9397-08002B2CF9AE}" pid="9" name="MSIP_Label_b70f6a2e-9a0b-44bc-9fcb-55781401e2f0_ContentBits">
    <vt:lpwstr>1</vt:lpwstr>
  </property>
</Properties>
</file>